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3"/>
  </p:sldMasterIdLst>
  <p:notesMasterIdLst>
    <p:notesMasterId r:id="rId5"/>
  </p:notesMasterIdLst>
  <p:handoutMasterIdLst>
    <p:handoutMasterId r:id="rId36"/>
  </p:handoutMasterIdLst>
  <p:sldIdLst>
    <p:sldId id="256" r:id="rId4"/>
    <p:sldId id="257" r:id="rId6"/>
    <p:sldId id="287" r:id="rId7"/>
    <p:sldId id="285" r:id="rId8"/>
    <p:sldId id="258" r:id="rId9"/>
    <p:sldId id="286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12192000" cy="6858000"/>
  <p:notesSz cx="6858000" cy="12192000"/>
  <p:embeddedFontLst>
    <p:embeddedFont>
      <p:font typeface="MiSans" pitchFamily="34" charset="-122"/>
      <p:regular r:id="rId40"/>
    </p:embeddedFont>
    <p:embeddedFont>
      <p:font typeface="MiSans" pitchFamily="34" charset="-120"/>
      <p:regular r:id="rId41"/>
    </p:embeddedFont>
    <p:embeddedFont>
      <p:font typeface="Calibri" panose="020F0502020204030204" charset="0"/>
      <p:regular r:id="rId42"/>
      <p:bold r:id="rId43"/>
      <p:italic r:id="rId44"/>
      <p:boldItalic r:id="rId45"/>
    </p:embeddedFont>
    <p:embeddedFont>
      <p:font typeface="等线" panose="02010600030101010101" charset="-122"/>
      <p:regular r:id="rId4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5-d2t6aotnfo2stf9didu0.png"/>
          <p:cNvPicPr>
            <a:picLocks noChangeAspect="1"/>
          </p:cNvPicPr>
          <p:nvPr/>
        </p:nvPicPr>
        <p:blipFill>
          <a:blip r:embed="rId2"/>
          <a:srcRect t="3" b="3"/>
          <a:stretch>
            <a:fillRect/>
          </a:stretch>
        </p:blipFill>
        <p:spPr>
          <a:xfrm>
            <a:off x="0" y="0"/>
            <a:ext cx="12214225" cy="685863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629025" y="1935480"/>
            <a:ext cx="7943215" cy="211582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日不落帝国资本兴衰与中国光友粉丝崛起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2:21:49-d2t6andnfo2stf9did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575" y="4330700"/>
            <a:ext cx="2272665" cy="60325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367615" y="4432935"/>
            <a:ext cx="2135884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分享人:刘方健</a:t>
            </a:r>
            <a:endParaRPr lang="en-US" sz="1600" dirty="0"/>
          </a:p>
        </p:txBody>
      </p:sp>
      <p:pic>
        <p:nvPicPr>
          <p:cNvPr id="7" name="Image 3" descr="https://kimi-img.moonshot.cn/pub/slides/slides_tmpl/image/25-09-05-12:21:49-d2t6andnfo2stf9did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575" y="5041900"/>
            <a:ext cx="2272665" cy="60325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9367615" y="5144135"/>
            <a:ext cx="2135884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时间:2025/10/18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蒸汽机引领第一次工业革命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692275" y="1971040"/>
            <a:ext cx="9264015" cy="3397885"/>
          </a:xfrm>
          <a:prstGeom prst="roundRect">
            <a:avLst>
              <a:gd name="adj" fmla="val 10344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692275" y="1971040"/>
            <a:ext cx="9264015" cy="339788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00760" y="1432560"/>
            <a:ext cx="4312285" cy="4312285"/>
          </a:xfrm>
          <a:prstGeom prst="ellipse">
            <a:avLst/>
          </a:prstGeom>
          <a:solidFill>
            <a:srgbClr val="E6E6FD"/>
          </a:solidFill>
        </p:spPr>
      </p:sp>
      <p:sp>
        <p:nvSpPr>
          <p:cNvPr id="7" name="Text 4"/>
          <p:cNvSpPr/>
          <p:nvPr/>
        </p:nvSpPr>
        <p:spPr>
          <a:xfrm>
            <a:off x="1000760" y="1432560"/>
            <a:ext cx="4312285" cy="431228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649095" y="2257425"/>
            <a:ext cx="301561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技术革新与产业变革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649095" y="2929255"/>
            <a:ext cx="3015615" cy="1381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18世纪下半叶，英国以蒸汽机为核心完成生产动力革命，机器纺织、焦炭炼钢、铁路运输、蒸汽轮船相继问世，使棉布、钢铁、机车、日用品成本骤降。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633085" y="2340293"/>
            <a:ext cx="464400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全球贸易与帝国繁荣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633085" y="2951480"/>
            <a:ext cx="4888865" cy="1316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依托殖民地市场，英国商品沿全球港口倾销，反向输入原材料与贵金属，贸易逆差转化为帝国繁荣，技术、产能、市场三位一体，使英国成为首个工业化国家。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资本红利惰性与第二次工业革命掉队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13360" y="1508125"/>
            <a:ext cx="11765280" cy="4257040"/>
          </a:xfrm>
          <a:prstGeom prst="roundRect">
            <a:avLst>
              <a:gd name="adj" fmla="val 8569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E6E6FD"/>
                </a:gs>
                <a:gs pos="38000">
                  <a:srgbClr val="77B437">
                    <a:alpha val="0"/>
                  </a:srgbClr>
                </a:gs>
                <a:gs pos="66000">
                  <a:srgbClr val="80BD3F">
                    <a:alpha val="0"/>
                  </a:srgbClr>
                </a:gs>
                <a:gs pos="100000">
                  <a:srgbClr val="E6E6FD"/>
                </a:gs>
              </a:gsLst>
              <a:lin ang="0" scaled="1"/>
            </a:gra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13360" y="1508125"/>
            <a:ext cx="11765280" cy="42570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 flipH="1">
            <a:off x="4675505" y="2216150"/>
            <a:ext cx="2840990" cy="2840990"/>
          </a:xfrm>
          <a:prstGeom prst="ellipse">
            <a:avLst/>
          </a:prstGeom>
          <a:solidFill>
            <a:srgbClr val="E1ADFD">
              <a:alpha val="12941"/>
            </a:srgbClr>
          </a:solidFill>
        </p:spPr>
      </p:sp>
      <p:sp>
        <p:nvSpPr>
          <p:cNvPr id="7" name="Text 4"/>
          <p:cNvSpPr/>
          <p:nvPr/>
        </p:nvSpPr>
        <p:spPr>
          <a:xfrm>
            <a:off x="4675505" y="2216150"/>
            <a:ext cx="2840990" cy="284099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flipH="1">
            <a:off x="3959860" y="1500505"/>
            <a:ext cx="4272280" cy="4272280"/>
          </a:xfrm>
          <a:prstGeom prst="ellipse">
            <a:avLst/>
          </a:prstGeom>
          <a:solidFill>
            <a:srgbClr val="E6E6FD">
              <a:alpha val="12941"/>
            </a:srgbClr>
          </a:solidFill>
        </p:spPr>
      </p:sp>
      <p:sp>
        <p:nvSpPr>
          <p:cNvPr id="9" name="Text 6"/>
          <p:cNvSpPr/>
          <p:nvPr/>
        </p:nvSpPr>
        <p:spPr>
          <a:xfrm>
            <a:off x="3959860" y="1500505"/>
            <a:ext cx="4272280" cy="42722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flipH="1">
            <a:off x="4408805" y="1949450"/>
            <a:ext cx="3374390" cy="337439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E1ADFD"/>
            </a:solidFill>
            <a:prstDash val="dash"/>
          </a:ln>
        </p:spPr>
      </p:sp>
      <p:sp>
        <p:nvSpPr>
          <p:cNvPr id="11" name="Text 8"/>
          <p:cNvSpPr/>
          <p:nvPr/>
        </p:nvSpPr>
        <p:spPr>
          <a:xfrm>
            <a:off x="4408805" y="1949450"/>
            <a:ext cx="3374390" cy="337439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flipH="1">
            <a:off x="5010785" y="2551430"/>
            <a:ext cx="2171065" cy="2171065"/>
          </a:xfrm>
          <a:prstGeom prst="ellipse">
            <a:avLst/>
          </a:prstGeom>
          <a:solidFill>
            <a:srgbClr val="E1ADFD"/>
          </a:solidFill>
        </p:spPr>
      </p:sp>
      <p:sp>
        <p:nvSpPr>
          <p:cNvPr id="13" name="Text 10"/>
          <p:cNvSpPr/>
          <p:nvPr/>
        </p:nvSpPr>
        <p:spPr>
          <a:xfrm>
            <a:off x="5010785" y="2551430"/>
            <a:ext cx="2171065" cy="21710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4" name="Image 1" descr="https://kimi-img.moonshot.cn/pub/slides/slides_tmpl/image/25-09-05-12:21:53-d2t6aodnfo2stf9didr0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610" y="3046730"/>
            <a:ext cx="1189990" cy="118999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79755" y="2103120"/>
            <a:ext cx="311785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资产阶级的投资倾向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560705" y="2835275"/>
            <a:ext cx="3116580" cy="9509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丰厚殖民利润使英国资产阶级转向坐享股息、地产与公债投资，国内研发动力衰减。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8479155" y="2103120"/>
            <a:ext cx="311785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技术革命与霸权转移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8460105" y="2835275"/>
            <a:ext cx="3116580" cy="15851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19世纪末，电力、化工、内燃机技术在德国、美国率先产业化，英美迅速反超，英国因路径依赖错失电气化浪潮，工业产值占比下滑，霸权转移。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两次大战与霸主易位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rot="5400000">
            <a:off x="815975" y="2433955"/>
            <a:ext cx="3455035" cy="2957195"/>
          </a:xfrm>
          <a:custGeom>
            <a:avLst/>
            <a:gdLst/>
            <a:ahLst/>
            <a:cxnLst/>
            <a:rect l="l" t="t" r="r" b="b"/>
            <a:pathLst>
              <a:path w="3455035" h="2957195">
                <a:moveTo>
                  <a:pt x="1914525" y="0"/>
                </a:moveTo>
                <a:lnTo>
                  <a:pt x="2684780" y="0"/>
                </a:lnTo>
                <a:lnTo>
                  <a:pt x="3455035" y="1478597"/>
                </a:lnTo>
                <a:lnTo>
                  <a:pt x="2684780" y="2957195"/>
                </a:lnTo>
                <a:lnTo>
                  <a:pt x="0" y="2957195"/>
                </a:lnTo>
                <a:lnTo>
                  <a:pt x="0" y="0"/>
                </a:lnTo>
                <a:lnTo>
                  <a:pt x="191452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 rot="5400000">
            <a:off x="815975" y="2433955"/>
            <a:ext cx="3455035" cy="29571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31240" y="1775460"/>
            <a:ext cx="3023870" cy="762000"/>
          </a:xfrm>
          <a:prstGeom prst="roundRect">
            <a:avLst>
              <a:gd name="adj" fmla="val 0"/>
            </a:avLst>
          </a:prstGeom>
          <a:solidFill>
            <a:srgbClr val="E6E6FD"/>
          </a:solidFill>
        </p:spPr>
      </p:sp>
      <p:sp>
        <p:nvSpPr>
          <p:cNvPr id="7" name="Text 4"/>
          <p:cNvSpPr/>
          <p:nvPr/>
        </p:nvSpPr>
        <p:spPr>
          <a:xfrm>
            <a:off x="1031240" y="1775460"/>
            <a:ext cx="3023870" cy="762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017395" y="5783580"/>
            <a:ext cx="1052195" cy="121920"/>
          </a:xfrm>
          <a:prstGeom prst="ellipse">
            <a:avLst/>
          </a:prstGeom>
          <a:solidFill>
            <a:srgbClr val="E1ADFD">
              <a:alpha val="65098"/>
            </a:srgbClr>
          </a:solidFill>
        </p:spPr>
      </p:sp>
      <p:sp>
        <p:nvSpPr>
          <p:cNvPr id="9" name="Text 6"/>
          <p:cNvSpPr/>
          <p:nvPr/>
        </p:nvSpPr>
        <p:spPr>
          <a:xfrm>
            <a:off x="2017395" y="5783580"/>
            <a:ext cx="1052195" cy="1219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rot="5400000">
            <a:off x="4349115" y="2037715"/>
            <a:ext cx="3455035" cy="2957195"/>
          </a:xfrm>
          <a:custGeom>
            <a:avLst/>
            <a:gdLst/>
            <a:ahLst/>
            <a:cxnLst/>
            <a:rect l="l" t="t" r="r" b="b"/>
            <a:pathLst>
              <a:path w="3455035" h="2957195">
                <a:moveTo>
                  <a:pt x="1914525" y="0"/>
                </a:moveTo>
                <a:lnTo>
                  <a:pt x="2684780" y="0"/>
                </a:lnTo>
                <a:lnTo>
                  <a:pt x="3455035" y="1478597"/>
                </a:lnTo>
                <a:lnTo>
                  <a:pt x="2684780" y="2957195"/>
                </a:lnTo>
                <a:lnTo>
                  <a:pt x="0" y="2957195"/>
                </a:lnTo>
                <a:lnTo>
                  <a:pt x="0" y="0"/>
                </a:lnTo>
                <a:lnTo>
                  <a:pt x="191452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 rot="5400000">
            <a:off x="4349115" y="2037715"/>
            <a:ext cx="3455035" cy="29571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4564380" y="1379220"/>
            <a:ext cx="3023870" cy="762000"/>
          </a:xfrm>
          <a:prstGeom prst="roundRect">
            <a:avLst>
              <a:gd name="adj" fmla="val 0"/>
            </a:avLst>
          </a:prstGeom>
          <a:solidFill>
            <a:srgbClr val="E6E6FD"/>
          </a:solidFill>
        </p:spPr>
      </p:sp>
      <p:sp>
        <p:nvSpPr>
          <p:cNvPr id="13" name="Text 10"/>
          <p:cNvSpPr/>
          <p:nvPr/>
        </p:nvSpPr>
        <p:spPr>
          <a:xfrm>
            <a:off x="4564380" y="1379220"/>
            <a:ext cx="3023870" cy="762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5550535" y="5387340"/>
            <a:ext cx="1052195" cy="121920"/>
          </a:xfrm>
          <a:prstGeom prst="ellipse">
            <a:avLst/>
          </a:prstGeom>
          <a:solidFill>
            <a:srgbClr val="E1ADFD">
              <a:alpha val="65098"/>
            </a:srgbClr>
          </a:solidFill>
        </p:spPr>
      </p:sp>
      <p:sp>
        <p:nvSpPr>
          <p:cNvPr id="15" name="Text 12"/>
          <p:cNvSpPr/>
          <p:nvPr/>
        </p:nvSpPr>
        <p:spPr>
          <a:xfrm>
            <a:off x="5550535" y="5387340"/>
            <a:ext cx="1052195" cy="1219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 rot="5400000">
            <a:off x="7882255" y="2433955"/>
            <a:ext cx="3455035" cy="2957195"/>
          </a:xfrm>
          <a:custGeom>
            <a:avLst/>
            <a:gdLst/>
            <a:ahLst/>
            <a:cxnLst/>
            <a:rect l="l" t="t" r="r" b="b"/>
            <a:pathLst>
              <a:path w="3455035" h="2957195">
                <a:moveTo>
                  <a:pt x="1914525" y="0"/>
                </a:moveTo>
                <a:lnTo>
                  <a:pt x="2684780" y="0"/>
                </a:lnTo>
                <a:lnTo>
                  <a:pt x="3455035" y="1478597"/>
                </a:lnTo>
                <a:lnTo>
                  <a:pt x="2684780" y="2957195"/>
                </a:lnTo>
                <a:lnTo>
                  <a:pt x="0" y="2957195"/>
                </a:lnTo>
                <a:lnTo>
                  <a:pt x="0" y="0"/>
                </a:lnTo>
                <a:lnTo>
                  <a:pt x="191452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 rot="5400000">
            <a:off x="7882255" y="2433955"/>
            <a:ext cx="3455035" cy="29571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8097520" y="1775460"/>
            <a:ext cx="3023870" cy="762000"/>
          </a:xfrm>
          <a:prstGeom prst="roundRect">
            <a:avLst>
              <a:gd name="adj" fmla="val 0"/>
            </a:avLst>
          </a:prstGeom>
          <a:solidFill>
            <a:srgbClr val="E6E6FD"/>
          </a:solidFill>
        </p:spPr>
      </p:sp>
      <p:sp>
        <p:nvSpPr>
          <p:cNvPr id="19" name="Text 16"/>
          <p:cNvSpPr/>
          <p:nvPr/>
        </p:nvSpPr>
        <p:spPr>
          <a:xfrm>
            <a:off x="8097520" y="1775460"/>
            <a:ext cx="3023870" cy="762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9083675" y="5783580"/>
            <a:ext cx="1052195" cy="121920"/>
          </a:xfrm>
          <a:prstGeom prst="ellipse">
            <a:avLst/>
          </a:prstGeom>
          <a:solidFill>
            <a:srgbClr val="E1ADFD">
              <a:alpha val="65098"/>
            </a:srgbClr>
          </a:solidFill>
        </p:spPr>
      </p:sp>
      <p:sp>
        <p:nvSpPr>
          <p:cNvPr id="21" name="Text 18"/>
          <p:cNvSpPr/>
          <p:nvPr/>
        </p:nvSpPr>
        <p:spPr>
          <a:xfrm>
            <a:off x="9083675" y="5783580"/>
            <a:ext cx="1052195" cy="1219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264920" y="1833880"/>
            <a:ext cx="255651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一战的经济影响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136015" y="2593340"/>
            <a:ext cx="2814320" cy="7975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第一次世界大战消耗英国黄金储备，战后英镑金本位恢复艰难。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4798060" y="1437640"/>
            <a:ext cx="255651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二战的冲击与重建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4669155" y="2197100"/>
            <a:ext cx="2814320" cy="1346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二战使英国本土工业遭轰炸，海外殖民地独立运动高涨，1945年后，英国接受马歇尔计划援助，世界霸权正式移交美国。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8331200" y="1833880"/>
            <a:ext cx="255651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美国主导与科技革命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8202295" y="2593340"/>
            <a:ext cx="2814320" cy="1071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美国引领电子、航天、信息技术第三次科技革命，日不落帝国荣光让位于星条旗时代。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3-d2t6aodnfo2stf9didqg.jpg"/>
          <p:cNvPicPr>
            <a:picLocks noChangeAspect="1"/>
          </p:cNvPicPr>
          <p:nvPr/>
        </p:nvPicPr>
        <p:blipFill>
          <a:blip r:embed="rId2"/>
          <a:srcRect t="3" b="3"/>
          <a:stretch>
            <a:fillRect/>
          </a:stretch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5382895" cy="15494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中国崛起与全球变局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鸦片战争到新中国站起来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-6985" y="1494790"/>
            <a:ext cx="12206605" cy="1126490"/>
          </a:xfrm>
          <a:prstGeom prst="roundRect">
            <a:avLst>
              <a:gd name="adj" fmla="val 0"/>
            </a:avLst>
          </a:prstGeom>
          <a:solidFill>
            <a:srgbClr val="E6E6FD"/>
          </a:solidFill>
        </p:spPr>
      </p:sp>
      <p:sp>
        <p:nvSpPr>
          <p:cNvPr id="5" name="Text 2"/>
          <p:cNvSpPr/>
          <p:nvPr/>
        </p:nvSpPr>
        <p:spPr>
          <a:xfrm>
            <a:off x="-6985" y="1494790"/>
            <a:ext cx="12206605" cy="112649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92200" y="1925320"/>
            <a:ext cx="4359910" cy="4023360"/>
          </a:xfrm>
          <a:prstGeom prst="roundRect">
            <a:avLst>
              <a:gd name="adj" fmla="val 3066"/>
            </a:avLst>
          </a:prstGeom>
          <a:solidFill>
            <a:srgbClr val="FFFFFF"/>
          </a:solidFill>
          <a:ln w="19050">
            <a:solidFill>
              <a:srgbClr val="E1ADF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92200" y="1925320"/>
            <a:ext cx="4359910" cy="40233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307465" y="3101340"/>
            <a:ext cx="3893185" cy="0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5913120" y="1925320"/>
            <a:ext cx="4359910" cy="4023360"/>
          </a:xfrm>
          <a:prstGeom prst="roundRect">
            <a:avLst>
              <a:gd name="adj" fmla="val 3066"/>
            </a:avLst>
          </a:prstGeom>
          <a:solidFill>
            <a:srgbClr val="FFFFFF"/>
          </a:solidFill>
          <a:ln w="19050">
            <a:solidFill>
              <a:srgbClr val="E1ADF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913120" y="1925320"/>
            <a:ext cx="4359910" cy="40233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128385" y="3101340"/>
            <a:ext cx="3893185" cy="0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2" name="Text 9"/>
          <p:cNvSpPr/>
          <p:nvPr/>
        </p:nvSpPr>
        <p:spPr>
          <a:xfrm>
            <a:off x="1326515" y="2209800"/>
            <a:ext cx="389191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被动卷入与主权丧失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307465" y="3155315"/>
            <a:ext cx="3893185" cy="10239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1840年英国炮舰打开清廷大门，中国被动卷入世界市场，主权丧失、经济依附，沦为半殖民地。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147435" y="2209800"/>
            <a:ext cx="389191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新中国成立的意义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128385" y="3155315"/>
            <a:ext cx="3893185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1949年新中国成立，实现民族独立与国家统一，完成社会制度重构，为后续工业化提供政治前提，奠定计划经济时代重工业优先的原始积累框架。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改革开放四十年经济奇迹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016000" y="1473200"/>
            <a:ext cx="334361" cy="335280"/>
          </a:xfrm>
          <a:prstGeom prst="chevron">
            <a:avLst/>
          </a:prstGeom>
          <a:solidFill>
            <a:srgbClr val="E1ADFD"/>
          </a:solidFill>
        </p:spPr>
      </p:sp>
      <p:sp>
        <p:nvSpPr>
          <p:cNvPr id="5" name="Text 2"/>
          <p:cNvSpPr/>
          <p:nvPr/>
        </p:nvSpPr>
        <p:spPr>
          <a:xfrm>
            <a:off x="1016000" y="1473200"/>
            <a:ext cx="334361" cy="3352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342674" y="1473200"/>
            <a:ext cx="334361" cy="335280"/>
          </a:xfrm>
          <a:prstGeom prst="chevron">
            <a:avLst/>
          </a:prstGeom>
          <a:solidFill>
            <a:srgbClr val="E1ADFD"/>
          </a:solidFill>
        </p:spPr>
      </p:sp>
      <p:sp>
        <p:nvSpPr>
          <p:cNvPr id="7" name="Text 4"/>
          <p:cNvSpPr/>
          <p:nvPr/>
        </p:nvSpPr>
        <p:spPr>
          <a:xfrm>
            <a:off x="1342674" y="1473200"/>
            <a:ext cx="334361" cy="3352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38860" y="3398520"/>
            <a:ext cx="4571365" cy="2712720"/>
          </a:xfrm>
          <a:prstGeom prst="roundRect">
            <a:avLst>
              <a:gd name="adj" fmla="val 7677"/>
            </a:avLst>
          </a:prstGeom>
          <a:solidFill>
            <a:srgbClr val="000000">
              <a:alpha val="0"/>
            </a:srgbClr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8860" y="3398520"/>
            <a:ext cx="4571365" cy="27127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031240" y="3383280"/>
            <a:ext cx="4586605" cy="640080"/>
          </a:xfrm>
          <a:prstGeom prst="round2SameRect">
            <a:avLst/>
          </a:prstGeom>
          <a:solidFill>
            <a:srgbClr val="E6E6FD"/>
          </a:solidFill>
        </p:spPr>
      </p:sp>
      <p:sp>
        <p:nvSpPr>
          <p:cNvPr id="11" name="Text 8"/>
          <p:cNvSpPr/>
          <p:nvPr/>
        </p:nvSpPr>
        <p:spPr>
          <a:xfrm>
            <a:off x="1031240" y="3383280"/>
            <a:ext cx="4586605" cy="6400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134100" y="3398520"/>
            <a:ext cx="4571365" cy="2712720"/>
          </a:xfrm>
          <a:prstGeom prst="roundRect">
            <a:avLst>
              <a:gd name="adj" fmla="val 7677"/>
            </a:avLst>
          </a:prstGeom>
          <a:solidFill>
            <a:srgbClr val="000000">
              <a:alpha val="0"/>
            </a:srgbClr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134100" y="3398520"/>
            <a:ext cx="4571365" cy="27127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6126480" y="3383280"/>
            <a:ext cx="4586605" cy="640080"/>
          </a:xfrm>
          <a:prstGeom prst="round2SameRect">
            <a:avLst/>
          </a:prstGeom>
          <a:solidFill>
            <a:srgbClr val="E6E6FD"/>
          </a:solidFill>
        </p:spPr>
      </p:sp>
      <p:sp>
        <p:nvSpPr>
          <p:cNvPr id="15" name="Text 12"/>
          <p:cNvSpPr/>
          <p:nvPr/>
        </p:nvSpPr>
        <p:spPr>
          <a:xfrm>
            <a:off x="6126480" y="3383280"/>
            <a:ext cx="4586605" cy="6400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762125" y="1441133"/>
            <a:ext cx="464400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改革开放的起点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016000" y="1960880"/>
            <a:ext cx="9794240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1978年中国主动融入全球市场，依托人口红利、土地制度、渐进式改革，开启经济腾飞之路。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223645" y="3503930"/>
            <a:ext cx="420243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经济增长与产业成就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231900" y="4069080"/>
            <a:ext cx="4185920" cy="9509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GDP年均增长约9.5%，成为全球第二大经济体，制造业产值、货物出口、外汇储备均居世界首位，形成全球最完整产业链。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318885" y="3503930"/>
            <a:ext cx="420243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全球变局的形成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327140" y="4069080"/>
            <a:ext cx="4185920" cy="9509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经济总量跃升带来综合国力、科技投入、金融影响力同步扩张，国际格局出现“百年未有之大变局”。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制造强国与一带一路战略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8682355" y="-13970"/>
            <a:ext cx="3520440" cy="6871970"/>
          </a:xfrm>
          <a:prstGeom prst="roundRect">
            <a:avLst>
              <a:gd name="adj" fmla="val 0"/>
            </a:avLst>
          </a:prstGeom>
          <a:solidFill>
            <a:srgbClr val="E6E6FD"/>
          </a:solidFill>
        </p:spPr>
      </p:sp>
      <p:sp>
        <p:nvSpPr>
          <p:cNvPr id="5" name="Text 2"/>
          <p:cNvSpPr/>
          <p:nvPr/>
        </p:nvSpPr>
        <p:spPr>
          <a:xfrm>
            <a:off x="8682355" y="-13970"/>
            <a:ext cx="3520440" cy="68719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808355" y="1544320"/>
            <a:ext cx="9264015" cy="17678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08355" y="1544320"/>
            <a:ext cx="9264015" cy="17678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46480" y="1765300"/>
            <a:ext cx="1325880" cy="1325880"/>
          </a:xfrm>
          <a:prstGeom prst="roundRect">
            <a:avLst>
              <a:gd name="adj" fmla="val 50000"/>
            </a:avLst>
          </a:prstGeom>
          <a:solidFill>
            <a:srgbClr val="E1ADFD"/>
          </a:solidFill>
        </p:spPr>
      </p:sp>
      <p:sp>
        <p:nvSpPr>
          <p:cNvPr id="9" name="Text 6"/>
          <p:cNvSpPr/>
          <p:nvPr/>
        </p:nvSpPr>
        <p:spPr>
          <a:xfrm>
            <a:off x="1046480" y="1765300"/>
            <a:ext cx="1325880" cy="13258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808355" y="3789680"/>
            <a:ext cx="9264015" cy="17678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08355" y="3789680"/>
            <a:ext cx="9264015" cy="17678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046480" y="4010660"/>
            <a:ext cx="1325880" cy="1325880"/>
          </a:xfrm>
          <a:prstGeom prst="roundRect">
            <a:avLst>
              <a:gd name="adj" fmla="val 50000"/>
            </a:avLst>
          </a:prstGeom>
          <a:solidFill>
            <a:srgbClr val="E1ADFD"/>
          </a:solidFill>
        </p:spPr>
      </p:sp>
      <p:sp>
        <p:nvSpPr>
          <p:cNvPr id="13" name="Text 10"/>
          <p:cNvSpPr/>
          <p:nvPr/>
        </p:nvSpPr>
        <p:spPr>
          <a:xfrm>
            <a:off x="1046480" y="4010660"/>
            <a:ext cx="1325880" cy="13258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223010" y="2027555"/>
            <a:ext cx="972185" cy="681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2630805" y="1822450"/>
            <a:ext cx="677926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制造强国战略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2630805" y="2174240"/>
            <a:ext cx="6779260" cy="574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《中国制造2025》聚焦高端装备、新材料、生物医药等十大领域，推动产业链向高附加值攀升。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223010" y="4272915"/>
            <a:ext cx="972185" cy="681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2630805" y="4067810"/>
            <a:ext cx="677926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一带一路的全球影响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2630805" y="4419600"/>
            <a:ext cx="6779260" cy="574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“一带一路”通过港口、铁路、数字网络联通亚欧非，输出基建、资金、标准与产能，重塑全球价值链地理。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3-d2t6aodnfo2stf9didqg.jpg"/>
          <p:cNvPicPr>
            <a:picLocks noChangeAspect="1"/>
          </p:cNvPicPr>
          <p:nvPr/>
        </p:nvPicPr>
        <p:blipFill>
          <a:blip r:embed="rId2"/>
          <a:srcRect t="3" b="3"/>
          <a:stretch>
            <a:fillRect/>
          </a:stretch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5382895" cy="7366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光友粉丝成长密码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西南大学学子创业路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rot="21000000">
            <a:off x="1001395" y="1683385"/>
            <a:ext cx="2458085" cy="3895725"/>
          </a:xfrm>
          <a:prstGeom prst="roundRect">
            <a:avLst/>
          </a:prstGeom>
          <a:solidFill>
            <a:srgbClr val="E6E6FD"/>
          </a:solidFill>
        </p:spPr>
      </p:sp>
      <p:sp>
        <p:nvSpPr>
          <p:cNvPr id="5" name="Text 2"/>
          <p:cNvSpPr/>
          <p:nvPr/>
        </p:nvSpPr>
        <p:spPr>
          <a:xfrm rot="21000000">
            <a:off x="100139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12395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23950" y="1897380"/>
            <a:ext cx="2672080" cy="38944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84955" y="1574800"/>
            <a:ext cx="7435850" cy="1767840"/>
          </a:xfrm>
          <a:prstGeom prst="roundRect">
            <a:avLst/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F9EEFF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084955" y="1574800"/>
            <a:ext cx="7435850" cy="17678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323080" y="1795780"/>
            <a:ext cx="1325880" cy="1325880"/>
          </a:xfrm>
          <a:prstGeom prst="roundRect">
            <a:avLst/>
          </a:prstGeom>
          <a:solidFill>
            <a:srgbClr val="E1ADFD"/>
          </a:solidFill>
        </p:spPr>
      </p:sp>
      <p:sp>
        <p:nvSpPr>
          <p:cNvPr id="11" name="Text 8"/>
          <p:cNvSpPr/>
          <p:nvPr/>
        </p:nvSpPr>
        <p:spPr>
          <a:xfrm>
            <a:off x="4323080" y="1795780"/>
            <a:ext cx="1325880" cy="13258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499610" y="2058035"/>
            <a:ext cx="972185" cy="681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084955" y="3667760"/>
            <a:ext cx="7435850" cy="1767840"/>
          </a:xfrm>
          <a:prstGeom prst="roundRect">
            <a:avLst/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F9EEFF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084955" y="3667760"/>
            <a:ext cx="7435850" cy="17678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4323080" y="3888740"/>
            <a:ext cx="1325880" cy="1325880"/>
          </a:xfrm>
          <a:prstGeom prst="roundRect">
            <a:avLst/>
          </a:prstGeom>
          <a:solidFill>
            <a:srgbClr val="E1ADFD"/>
          </a:solidFill>
        </p:spPr>
      </p:sp>
      <p:sp>
        <p:nvSpPr>
          <p:cNvPr id="16" name="Text 13"/>
          <p:cNvSpPr/>
          <p:nvPr/>
        </p:nvSpPr>
        <p:spPr>
          <a:xfrm>
            <a:off x="4323080" y="3888740"/>
            <a:ext cx="1325880" cy="13258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499610" y="4150995"/>
            <a:ext cx="972185" cy="681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381125" y="2271395"/>
            <a:ext cx="2138971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创业起点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381125" y="2927985"/>
            <a:ext cx="2176145" cy="1105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1992年，西南大学毕业生邹光友以红薯为切入点，在四川绵阳创立光友薯业。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5907405" y="1724660"/>
            <a:ext cx="542353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产业发展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5907405" y="2076450"/>
            <a:ext cx="5423535" cy="552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33年专注粉丝细分赛道，从手工作坊到智能工厂，带动本地红薯种植面积150万亩，直接就业上万人。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5907405" y="3817620"/>
            <a:ext cx="542353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企业使命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5907405" y="4169410"/>
            <a:ext cx="5423535" cy="552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企业以“把小红薯做成大产业”为使命，形成从育种、加工到品牌营销的全链条，成为农业产业化国家重点龙头企业。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120项专利与七次技术革命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5813425" y="2110740"/>
            <a:ext cx="5360035" cy="2709545"/>
          </a:xfrm>
          <a:custGeom>
            <a:avLst/>
            <a:gdLst/>
            <a:ahLst/>
            <a:cxnLst/>
            <a:rect l="l" t="t" r="r" b="b"/>
            <a:pathLst>
              <a:path w="5360035" h="2709545">
                <a:moveTo>
                  <a:pt x="4633675" y="2709545"/>
                </a:moveTo>
                <a:lnTo>
                  <a:pt x="0" y="2709545"/>
                </a:lnTo>
                <a:lnTo>
                  <a:pt x="726360" y="0"/>
                </a:lnTo>
                <a:lnTo>
                  <a:pt x="5360035" y="0"/>
                </a:lnTo>
                <a:close/>
              </a:path>
            </a:pathLst>
          </a:custGeom>
          <a:gradFill flip="none" rotWithShape="1">
            <a:gsLst>
              <a:gs pos="0">
                <a:srgbClr val="84A0FB">
                  <a:alpha val="0"/>
                </a:srgbClr>
              </a:gs>
              <a:gs pos="20000">
                <a:srgbClr val="84A0FB">
                  <a:alpha val="0"/>
                </a:srgbClr>
              </a:gs>
              <a:gs pos="100000">
                <a:srgbClr val="84A0FB">
                  <a:alpha val="40000"/>
                </a:srgbClr>
              </a:gs>
            </a:gsLst>
            <a:lin ang="10800000" scaled="1"/>
          </a:gradFill>
        </p:spPr>
      </p:sp>
      <p:sp>
        <p:nvSpPr>
          <p:cNvPr id="5" name="Text 2"/>
          <p:cNvSpPr/>
          <p:nvPr/>
        </p:nvSpPr>
        <p:spPr>
          <a:xfrm>
            <a:off x="5813425" y="2110740"/>
            <a:ext cx="5360035" cy="270954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921375" y="2241550"/>
            <a:ext cx="5360035" cy="2709545"/>
          </a:xfrm>
          <a:custGeom>
            <a:avLst/>
            <a:gdLst/>
            <a:ahLst/>
            <a:cxnLst/>
            <a:rect l="l" t="t" r="r" b="b"/>
            <a:pathLst>
              <a:path w="5360035" h="2709545">
                <a:moveTo>
                  <a:pt x="4633675" y="2709545"/>
                </a:moveTo>
                <a:lnTo>
                  <a:pt x="0" y="2709545"/>
                </a:lnTo>
                <a:lnTo>
                  <a:pt x="726360" y="0"/>
                </a:lnTo>
                <a:lnTo>
                  <a:pt x="5360035" y="0"/>
                </a:lnTo>
                <a:close/>
              </a:path>
            </a:pathLst>
          </a:custGeom>
          <a:solidFill>
            <a:srgbClr val="FFFFFF"/>
          </a:solidFill>
          <a:ln w="19050">
            <a:gradFill flip="none" rotWithShape="1">
              <a:gsLst>
                <a:gs pos="0">
                  <a:srgbClr val="E6E6FD">
                    <a:alpha val="0"/>
                  </a:srgbClr>
                </a:gs>
                <a:gs pos="30000">
                  <a:srgbClr val="E6E6FD">
                    <a:alpha val="0"/>
                  </a:srgbClr>
                </a:gs>
                <a:gs pos="100000">
                  <a:srgbClr val="B9B9F9"/>
                </a:gs>
              </a:gsLst>
              <a:lin ang="10800000" scaled="1"/>
            </a:gra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921375" y="2241550"/>
            <a:ext cx="5360035" cy="270954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15670" y="1682115"/>
            <a:ext cx="5360035" cy="2709545"/>
          </a:xfrm>
          <a:custGeom>
            <a:avLst/>
            <a:gdLst/>
            <a:ahLst/>
            <a:cxnLst/>
            <a:rect l="l" t="t" r="r" b="b"/>
            <a:pathLst>
              <a:path w="5360035" h="2709545">
                <a:moveTo>
                  <a:pt x="4633675" y="2709545"/>
                </a:moveTo>
                <a:lnTo>
                  <a:pt x="0" y="2709545"/>
                </a:lnTo>
                <a:lnTo>
                  <a:pt x="726360" y="0"/>
                </a:lnTo>
                <a:lnTo>
                  <a:pt x="5360035" y="0"/>
                </a:lnTo>
                <a:close/>
              </a:path>
            </a:pathLst>
          </a:custGeom>
          <a:gradFill flip="none" rotWithShape="1">
            <a:gsLst>
              <a:gs pos="0">
                <a:srgbClr val="EDCEFE">
                  <a:alpha val="0"/>
                </a:srgbClr>
              </a:gs>
              <a:gs pos="20000">
                <a:srgbClr val="EDCEFE">
                  <a:alpha val="0"/>
                </a:srgbClr>
              </a:gs>
              <a:gs pos="100000">
                <a:srgbClr val="EDCEFE">
                  <a:alpha val="40000"/>
                </a:srgbClr>
              </a:gs>
            </a:gsLst>
            <a:lin ang="0" scaled="1"/>
          </a:gradFill>
        </p:spPr>
      </p:sp>
      <p:sp>
        <p:nvSpPr>
          <p:cNvPr id="9" name="Text 6"/>
          <p:cNvSpPr/>
          <p:nvPr/>
        </p:nvSpPr>
        <p:spPr>
          <a:xfrm>
            <a:off x="915670" y="1682115"/>
            <a:ext cx="5360035" cy="270954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819785" y="1556385"/>
            <a:ext cx="5360035" cy="2709545"/>
          </a:xfrm>
          <a:custGeom>
            <a:avLst/>
            <a:gdLst/>
            <a:ahLst/>
            <a:cxnLst/>
            <a:rect l="l" t="t" r="r" b="b"/>
            <a:pathLst>
              <a:path w="5360035" h="2709545">
                <a:moveTo>
                  <a:pt x="4633675" y="2709545"/>
                </a:moveTo>
                <a:lnTo>
                  <a:pt x="0" y="2709545"/>
                </a:lnTo>
                <a:lnTo>
                  <a:pt x="726360" y="0"/>
                </a:lnTo>
                <a:lnTo>
                  <a:pt x="5360035" y="0"/>
                </a:lnTo>
                <a:close/>
              </a:path>
            </a:pathLst>
          </a:custGeom>
          <a:solidFill>
            <a:srgbClr val="FFFFFF"/>
          </a:solidFill>
          <a:ln w="19050">
            <a:gradFill flip="none" rotWithShape="1">
              <a:gsLst>
                <a:gs pos="0">
                  <a:srgbClr val="EDCEFE">
                    <a:alpha val="0"/>
                  </a:srgbClr>
                </a:gs>
                <a:gs pos="30000">
                  <a:srgbClr val="EDCEFE">
                    <a:alpha val="0"/>
                  </a:srgbClr>
                </a:gs>
                <a:gs pos="100000">
                  <a:srgbClr val="E1ADFD"/>
                </a:gs>
              </a:gsLst>
              <a:lin ang="0" scaled="1"/>
            </a:gra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19785" y="1556385"/>
            <a:ext cx="5360035" cy="270954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-3810" y="5335270"/>
            <a:ext cx="12206605" cy="1522730"/>
          </a:xfrm>
          <a:prstGeom prst="roundRect">
            <a:avLst>
              <a:gd name="adj" fmla="val 0"/>
            </a:avLst>
          </a:prstGeom>
          <a:solidFill>
            <a:srgbClr val="E6E6FD"/>
          </a:solidFill>
        </p:spPr>
      </p:sp>
      <p:sp>
        <p:nvSpPr>
          <p:cNvPr id="13" name="Text 10"/>
          <p:cNvSpPr/>
          <p:nvPr/>
        </p:nvSpPr>
        <p:spPr>
          <a:xfrm>
            <a:off x="-3810" y="5335270"/>
            <a:ext cx="12206605" cy="1522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4199255" y="1338990"/>
            <a:ext cx="1457325" cy="504006"/>
          </a:xfrm>
          <a:prstGeom prst="parallelogram">
            <a:avLst>
              <a:gd name="adj" fmla="val 20892"/>
            </a:avLst>
          </a:prstGeom>
          <a:solidFill>
            <a:srgbClr val="E1ADFD"/>
          </a:solidFill>
        </p:spPr>
      </p:sp>
      <p:sp>
        <p:nvSpPr>
          <p:cNvPr id="15" name="Text 12"/>
          <p:cNvSpPr/>
          <p:nvPr/>
        </p:nvSpPr>
        <p:spPr>
          <a:xfrm>
            <a:off x="4199255" y="1338990"/>
            <a:ext cx="1457325" cy="504006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254760" y="2092325"/>
            <a:ext cx="3806190" cy="3695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专利成果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827405" y="2514600"/>
            <a:ext cx="4232910" cy="13328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光友累计取得国际国内专利120件，主导七次粉丝行业技术革命。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6471285" y="4613685"/>
            <a:ext cx="1457325" cy="504006"/>
          </a:xfrm>
          <a:prstGeom prst="parallelogram">
            <a:avLst>
              <a:gd name="adj" fmla="val 20892"/>
            </a:avLst>
          </a:prstGeom>
          <a:solidFill>
            <a:srgbClr val="B9B9F9"/>
          </a:solidFill>
        </p:spPr>
      </p:sp>
      <p:sp>
        <p:nvSpPr>
          <p:cNvPr id="19" name="Text 16"/>
          <p:cNvSpPr/>
          <p:nvPr/>
        </p:nvSpPr>
        <p:spPr>
          <a:xfrm>
            <a:off x="6471285" y="4613685"/>
            <a:ext cx="1457325" cy="504006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994525" y="2595245"/>
            <a:ext cx="3806825" cy="3695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技术优势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995160" y="3017520"/>
            <a:ext cx="4233600" cy="8624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通过工艺创新解决传统粉丝易断、浑汤、铝残留等痛点，建立技术护城河，使产品能同时满足口感、健康与规模化生产三重需求。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3-d2t6aodnfo2stf9didq0.png"/>
          <p:cNvPicPr>
            <a:picLocks noChangeAspect="1"/>
          </p:cNvPicPr>
          <p:nvPr/>
        </p:nvPicPr>
        <p:blipFill>
          <a:blip r:embed="rId2">
            <a:alphaModFix amt="40000"/>
          </a:blip>
          <a:srcRect l="26" r="26"/>
          <a:stretch>
            <a:fillRect/>
          </a:stretch>
        </p:blipFill>
        <p:spPr>
          <a:xfrm>
            <a:off x="635" y="-635"/>
            <a:ext cx="12207240" cy="688530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097145" y="1184275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5097145" y="2024380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5097145" y="2864485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5097145" y="3704590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5097145" y="4544695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5097145" y="4871085"/>
            <a:ext cx="5905500" cy="15449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         </a:t>
            </a:r>
            <a:r>
              <a:rPr lang="zh-CN" altLang="en-US" sz="1600" dirty="0"/>
              <a:t>长期从事中国经济史、四川经济史、中国经济思想史的教学与研究。主要学术著述有《四川经济区的历史地位》《历史上成都与长江流域的经济联系》《抗日战争时期国民政府财政经济战略措施研究》《中国现代化史》《简明中国经济通史教程》《四川近代经济史》《千年交子与中国货币金融》《简明中国经济思想通史》等。</a:t>
            </a:r>
            <a:endParaRPr lang="en-US" sz="1600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5" y="878840"/>
            <a:ext cx="3542665" cy="4964430"/>
          </a:xfrm>
          <a:prstGeom prst="rect">
            <a:avLst/>
          </a:prstGeom>
        </p:spPr>
      </p:pic>
      <p:sp>
        <p:nvSpPr>
          <p:cNvPr id="37" name="文本框 36" descr="7b0a2020202022776f7264617274223a2022220a7d0a"/>
          <p:cNvSpPr txBox="1"/>
          <p:nvPr/>
        </p:nvSpPr>
        <p:spPr>
          <a:xfrm>
            <a:off x="5170805" y="1857375"/>
            <a:ext cx="7021195" cy="1938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西南财经大学经济学院原执行院长 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四川中太经济管理研究院院长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中太企业家校友会联盟主席 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健康配方与低GI认证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rot="21000000">
            <a:off x="1001395" y="1683385"/>
            <a:ext cx="2458085" cy="3895725"/>
          </a:xfrm>
          <a:prstGeom prst="roundRect">
            <a:avLst/>
          </a:prstGeom>
          <a:solidFill>
            <a:srgbClr val="E6E6FD"/>
          </a:solidFill>
        </p:spPr>
      </p:sp>
      <p:sp>
        <p:nvSpPr>
          <p:cNvPr id="5" name="Text 2"/>
          <p:cNvSpPr/>
          <p:nvPr/>
        </p:nvSpPr>
        <p:spPr>
          <a:xfrm rot="21000000">
            <a:off x="100139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12395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23950" y="1897380"/>
            <a:ext cx="2672080" cy="38944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rot="21000000">
            <a:off x="4618355" y="1683385"/>
            <a:ext cx="2458085" cy="3895725"/>
          </a:xfrm>
          <a:prstGeom prst="roundRect">
            <a:avLst/>
          </a:prstGeom>
          <a:solidFill>
            <a:srgbClr val="E6E6FD"/>
          </a:solidFill>
        </p:spPr>
      </p:sp>
      <p:sp>
        <p:nvSpPr>
          <p:cNvPr id="9" name="Text 6"/>
          <p:cNvSpPr/>
          <p:nvPr/>
        </p:nvSpPr>
        <p:spPr>
          <a:xfrm rot="21000000">
            <a:off x="461835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74091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740910" y="1897380"/>
            <a:ext cx="2672080" cy="38944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rot="21000000">
            <a:off x="8235315" y="1683385"/>
            <a:ext cx="2458085" cy="3895725"/>
          </a:xfrm>
          <a:prstGeom prst="roundRect">
            <a:avLst/>
          </a:prstGeom>
          <a:solidFill>
            <a:srgbClr val="E6E6FD"/>
          </a:solidFill>
        </p:spPr>
      </p:sp>
      <p:sp>
        <p:nvSpPr>
          <p:cNvPr id="13" name="Text 10"/>
          <p:cNvSpPr/>
          <p:nvPr/>
        </p:nvSpPr>
        <p:spPr>
          <a:xfrm rot="21000000">
            <a:off x="823531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835787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357870" y="1897380"/>
            <a:ext cx="2672080" cy="38944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381125" y="2271395"/>
            <a:ext cx="213868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健康食材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381125" y="2927985"/>
            <a:ext cx="2176145" cy="1381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光友粉丝以红薯、马铃薯为主料，保留膳食纤维、β-胡萝卜素、钾元素，粗细粮配比符合现代营养学。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998085" y="2271395"/>
            <a:ext cx="213868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技术鉴定与认证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998085" y="2927985"/>
            <a:ext cx="2176145" cy="1381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经中国工程院院士团队鉴定，产品达到国际领先水平，获全球首张低GI薯类粉丝认证，GI值低于55，适合控糖人群。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8615045" y="2271395"/>
            <a:ext cx="213868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差异化卖点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615045" y="2927985"/>
            <a:ext cx="2176145" cy="1381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相较市面纯淀粉粉丝、纯大米米粉，光友在营养密度与慢消化碳水领域形成差异化卖点，为海外健康消费趋势精准对接。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3-d2t6aodnfo2stf9didqg.jpg"/>
          <p:cNvPicPr>
            <a:picLocks noChangeAspect="1"/>
          </p:cNvPicPr>
          <p:nvPr/>
        </p:nvPicPr>
        <p:blipFill>
          <a:blip r:embed="rId2"/>
          <a:srcRect t="3" b="3"/>
          <a:stretch>
            <a:fillRect/>
          </a:stretch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5382895" cy="7366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五大竞争利器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635" y="-1905"/>
            <a:ext cx="4740275" cy="6859905"/>
          </a:xfrm>
          <a:prstGeom prst="rect">
            <a:avLst/>
          </a:prstGeom>
          <a:solidFill>
            <a:srgbClr val="E6E6FD"/>
          </a:solidFill>
        </p:spPr>
      </p:sp>
      <p:sp>
        <p:nvSpPr>
          <p:cNvPr id="4" name="Text 1"/>
          <p:cNvSpPr/>
          <p:nvPr/>
        </p:nvSpPr>
        <p:spPr>
          <a:xfrm>
            <a:off x="-635" y="-1905"/>
            <a:ext cx="4740275" cy="685990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406400" y="1508760"/>
            <a:ext cx="3535680" cy="4556760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solidFill>
              <a:srgbClr val="E1ADF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06400" y="1508760"/>
            <a:ext cx="3535680" cy="45567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25120" y="319405"/>
            <a:ext cx="378523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品质与价格双重击穿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68325" y="2587625"/>
            <a:ext cx="3178810" cy="0"/>
          </a:xfrm>
          <a:prstGeom prst="line">
            <a:avLst/>
          </a:prstGeom>
          <a:noFill/>
          <a:ln w="317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568325" y="2498725"/>
            <a:ext cx="3178810" cy="0"/>
          </a:xfrm>
          <a:prstGeom prst="line">
            <a:avLst/>
          </a:prstGeom>
          <a:noFill/>
          <a:ln w="1270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0" name="Shape 7"/>
          <p:cNvSpPr/>
          <p:nvPr/>
        </p:nvSpPr>
        <p:spPr>
          <a:xfrm>
            <a:off x="5000625" y="1233805"/>
            <a:ext cx="6316980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00625" y="1233805"/>
            <a:ext cx="6316980" cy="19056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rot="5400000">
            <a:off x="5269230" y="1395095"/>
            <a:ext cx="271145" cy="252730"/>
          </a:xfrm>
          <a:prstGeom prst="triangle">
            <a:avLst/>
          </a:prstGeom>
          <a:solidFill>
            <a:srgbClr val="E1ADFD"/>
          </a:solidFill>
        </p:spPr>
      </p:sp>
      <p:sp>
        <p:nvSpPr>
          <p:cNvPr id="13" name="Text 10"/>
          <p:cNvSpPr/>
          <p:nvPr/>
        </p:nvSpPr>
        <p:spPr>
          <a:xfrm rot="5400000">
            <a:off x="5269230" y="1395095"/>
            <a:ext cx="271145" cy="252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5000625" y="3707765"/>
            <a:ext cx="6316980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000625" y="3707765"/>
            <a:ext cx="6316980" cy="19056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 rot="5400000">
            <a:off x="5269230" y="3869055"/>
            <a:ext cx="271145" cy="252730"/>
          </a:xfrm>
          <a:prstGeom prst="triangle">
            <a:avLst/>
          </a:prstGeom>
          <a:solidFill>
            <a:srgbClr val="E1ADFD"/>
          </a:solidFill>
        </p:spPr>
      </p:sp>
      <p:sp>
        <p:nvSpPr>
          <p:cNvPr id="17" name="Text 14"/>
          <p:cNvSpPr/>
          <p:nvPr/>
        </p:nvSpPr>
        <p:spPr>
          <a:xfrm rot="5400000">
            <a:off x="5269230" y="3869055"/>
            <a:ext cx="271145" cy="252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568325" y="1746250"/>
            <a:ext cx="317881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成本控制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568960" y="2661920"/>
            <a:ext cx="3182620" cy="9509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依托全产业链规模效应，光友把成本控制在行业最低区间，实现高质低价。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5586095" y="1362710"/>
            <a:ext cx="547560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价格优势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5163185" y="1706245"/>
            <a:ext cx="5905500" cy="574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英国上市定价每碗、每袋比同类竞品低0.1-0.3英镑，折合人民币约1-3元让利。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5586095" y="3836670"/>
            <a:ext cx="547560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市场策略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5163185" y="4180205"/>
            <a:ext cx="5905500" cy="574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低价策略并非牺牲利润，而是通过自动化、本地原料采购、海运集装摊薄费用，以“高质低价”快速打开大众渠道。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品牌荣誉与全球认证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506220" y="1386205"/>
            <a:ext cx="4297680" cy="4450080"/>
          </a:xfrm>
          <a:prstGeom prst="roundRect">
            <a:avLst>
              <a:gd name="adj" fmla="val 4018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06220" y="1386205"/>
            <a:ext cx="4297680" cy="44500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6388100" y="1386205"/>
            <a:ext cx="4297680" cy="4450080"/>
          </a:xfrm>
          <a:prstGeom prst="roundRect">
            <a:avLst>
              <a:gd name="adj" fmla="val 4018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88100" y="1386205"/>
            <a:ext cx="4297680" cy="44500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-3810" y="4144645"/>
            <a:ext cx="12206605" cy="2713355"/>
          </a:xfrm>
          <a:custGeom>
            <a:avLst/>
            <a:gdLst/>
            <a:ahLst/>
            <a:cxnLst/>
            <a:rect l="l" t="t" r="r" b="b"/>
            <a:pathLst>
              <a:path w="12206605" h="2713355">
                <a:moveTo>
                  <a:pt x="0" y="1346200"/>
                </a:moveTo>
                <a:cubicBezTo>
                  <a:pt x="1021080" y="554355"/>
                  <a:pt x="3368040" y="0"/>
                  <a:pt x="6099810" y="0"/>
                </a:cubicBezTo>
                <a:cubicBezTo>
                  <a:pt x="8837930" y="0"/>
                  <a:pt x="11189335" y="556895"/>
                  <a:pt x="12206605" y="1351280"/>
                </a:cubicBezTo>
                <a:lnTo>
                  <a:pt x="12206605" y="2713355"/>
                </a:lnTo>
                <a:lnTo>
                  <a:pt x="0" y="2713355"/>
                </a:lnTo>
                <a:lnTo>
                  <a:pt x="0" y="1346200"/>
                </a:lnTo>
                <a:close/>
              </a:path>
            </a:pathLst>
          </a:custGeom>
          <a:solidFill>
            <a:srgbClr val="E1ADFD"/>
          </a:solidFill>
        </p:spPr>
      </p:sp>
      <p:sp>
        <p:nvSpPr>
          <p:cNvPr id="9" name="Text 6"/>
          <p:cNvSpPr/>
          <p:nvPr/>
        </p:nvSpPr>
        <p:spPr>
          <a:xfrm>
            <a:off x="-3810" y="4144645"/>
            <a:ext cx="12206605" cy="27133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388100" y="4146927"/>
            <a:ext cx="4297680" cy="1689358"/>
          </a:xfrm>
          <a:custGeom>
            <a:avLst/>
            <a:gdLst/>
            <a:ahLst/>
            <a:cxnLst/>
            <a:rect l="l" t="t" r="r" b="b"/>
            <a:pathLst>
              <a:path w="4297680" h="1689358">
                <a:moveTo>
                  <a:pt x="0" y="0"/>
                </a:moveTo>
                <a:lnTo>
                  <a:pt x="55245" y="635"/>
                </a:lnTo>
                <a:lnTo>
                  <a:pt x="227330" y="4446"/>
                </a:lnTo>
                <a:lnTo>
                  <a:pt x="398145" y="9526"/>
                </a:lnTo>
                <a:lnTo>
                  <a:pt x="567690" y="16513"/>
                </a:lnTo>
                <a:lnTo>
                  <a:pt x="735330" y="24134"/>
                </a:lnTo>
                <a:lnTo>
                  <a:pt x="902335" y="33660"/>
                </a:lnTo>
                <a:lnTo>
                  <a:pt x="1067435" y="44457"/>
                </a:lnTo>
                <a:lnTo>
                  <a:pt x="1231265" y="56524"/>
                </a:lnTo>
                <a:lnTo>
                  <a:pt x="1393825" y="70496"/>
                </a:lnTo>
                <a:lnTo>
                  <a:pt x="1554480" y="85103"/>
                </a:lnTo>
                <a:lnTo>
                  <a:pt x="1713230" y="100980"/>
                </a:lnTo>
                <a:lnTo>
                  <a:pt x="1870710" y="118763"/>
                </a:lnTo>
                <a:lnTo>
                  <a:pt x="2026285" y="137181"/>
                </a:lnTo>
                <a:lnTo>
                  <a:pt x="2179955" y="157504"/>
                </a:lnTo>
                <a:lnTo>
                  <a:pt x="2332355" y="178462"/>
                </a:lnTo>
                <a:lnTo>
                  <a:pt x="2482215" y="201326"/>
                </a:lnTo>
                <a:lnTo>
                  <a:pt x="2630170" y="224824"/>
                </a:lnTo>
                <a:lnTo>
                  <a:pt x="2776220" y="249593"/>
                </a:lnTo>
                <a:lnTo>
                  <a:pt x="2919730" y="275632"/>
                </a:lnTo>
                <a:lnTo>
                  <a:pt x="3061335" y="302941"/>
                </a:lnTo>
                <a:lnTo>
                  <a:pt x="3201035" y="330886"/>
                </a:lnTo>
                <a:lnTo>
                  <a:pt x="3338195" y="360100"/>
                </a:lnTo>
                <a:lnTo>
                  <a:pt x="3473450" y="390585"/>
                </a:lnTo>
                <a:lnTo>
                  <a:pt x="3606165" y="422340"/>
                </a:lnTo>
                <a:cubicBezTo>
                  <a:pt x="3863975" y="480768"/>
                  <a:pt x="4330065" y="623665"/>
                  <a:pt x="4297680" y="616044"/>
                </a:cubicBezTo>
                <a:lnTo>
                  <a:pt x="4297680" y="1516612"/>
                </a:lnTo>
                <a:cubicBezTo>
                  <a:pt x="4300855" y="1613781"/>
                  <a:pt x="4211955" y="1691898"/>
                  <a:pt x="4124960" y="1689358"/>
                </a:cubicBezTo>
                <a:lnTo>
                  <a:pt x="172720" y="1689358"/>
                </a:lnTo>
                <a:cubicBezTo>
                  <a:pt x="75565" y="1692533"/>
                  <a:pt x="-2540" y="1603620"/>
                  <a:pt x="0" y="1516612"/>
                </a:cubicBezTo>
                <a:lnTo>
                  <a:pt x="0" y="0"/>
                </a:lnTo>
                <a:close/>
              </a:path>
            </a:pathLst>
          </a:custGeom>
          <a:solidFill>
            <a:srgbClr val="E6E6FD"/>
          </a:solidFill>
        </p:spPr>
      </p:sp>
      <p:sp>
        <p:nvSpPr>
          <p:cNvPr id="11" name="Text 8"/>
          <p:cNvSpPr/>
          <p:nvPr/>
        </p:nvSpPr>
        <p:spPr>
          <a:xfrm>
            <a:off x="6388100" y="4146927"/>
            <a:ext cx="4297680" cy="168935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506220" y="4146927"/>
            <a:ext cx="4297680" cy="1689358"/>
          </a:xfrm>
          <a:custGeom>
            <a:avLst/>
            <a:gdLst/>
            <a:ahLst/>
            <a:cxnLst/>
            <a:rect l="l" t="t" r="r" b="b"/>
            <a:pathLst>
              <a:path w="4297680" h="1689358">
                <a:moveTo>
                  <a:pt x="0" y="616044"/>
                </a:moveTo>
                <a:cubicBezTo>
                  <a:pt x="112395" y="574763"/>
                  <a:pt x="655320" y="425515"/>
                  <a:pt x="691515" y="422340"/>
                </a:cubicBezTo>
                <a:lnTo>
                  <a:pt x="824230" y="390585"/>
                </a:lnTo>
                <a:lnTo>
                  <a:pt x="959485" y="360100"/>
                </a:lnTo>
                <a:lnTo>
                  <a:pt x="1096645" y="330886"/>
                </a:lnTo>
                <a:lnTo>
                  <a:pt x="1236345" y="302941"/>
                </a:lnTo>
                <a:lnTo>
                  <a:pt x="1377950" y="275632"/>
                </a:lnTo>
                <a:lnTo>
                  <a:pt x="1521460" y="249593"/>
                </a:lnTo>
                <a:lnTo>
                  <a:pt x="1667510" y="224824"/>
                </a:lnTo>
                <a:lnTo>
                  <a:pt x="1815465" y="201326"/>
                </a:lnTo>
                <a:lnTo>
                  <a:pt x="1965325" y="178462"/>
                </a:lnTo>
                <a:lnTo>
                  <a:pt x="2117725" y="157504"/>
                </a:lnTo>
                <a:lnTo>
                  <a:pt x="2271395" y="137181"/>
                </a:lnTo>
                <a:lnTo>
                  <a:pt x="2426970" y="118763"/>
                </a:lnTo>
                <a:lnTo>
                  <a:pt x="2584450" y="100980"/>
                </a:lnTo>
                <a:lnTo>
                  <a:pt x="2743200" y="85103"/>
                </a:lnTo>
                <a:lnTo>
                  <a:pt x="2903855" y="70496"/>
                </a:lnTo>
                <a:lnTo>
                  <a:pt x="3066415" y="56524"/>
                </a:lnTo>
                <a:lnTo>
                  <a:pt x="3230245" y="44457"/>
                </a:lnTo>
                <a:lnTo>
                  <a:pt x="3395345" y="33660"/>
                </a:lnTo>
                <a:lnTo>
                  <a:pt x="3562350" y="24134"/>
                </a:lnTo>
                <a:lnTo>
                  <a:pt x="3729990" y="16513"/>
                </a:lnTo>
                <a:lnTo>
                  <a:pt x="3899535" y="9526"/>
                </a:lnTo>
                <a:lnTo>
                  <a:pt x="4070350" y="4446"/>
                </a:lnTo>
                <a:lnTo>
                  <a:pt x="4242435" y="635"/>
                </a:lnTo>
                <a:lnTo>
                  <a:pt x="4297680" y="0"/>
                </a:lnTo>
                <a:lnTo>
                  <a:pt x="4297680" y="1516612"/>
                </a:lnTo>
                <a:cubicBezTo>
                  <a:pt x="4300855" y="1613781"/>
                  <a:pt x="4211955" y="1691898"/>
                  <a:pt x="4124960" y="1689358"/>
                </a:cubicBezTo>
                <a:lnTo>
                  <a:pt x="172720" y="1689358"/>
                </a:lnTo>
                <a:cubicBezTo>
                  <a:pt x="75565" y="1692533"/>
                  <a:pt x="-2540" y="1603620"/>
                  <a:pt x="0" y="1516612"/>
                </a:cubicBezTo>
                <a:lnTo>
                  <a:pt x="0" y="616044"/>
                </a:lnTo>
                <a:close/>
              </a:path>
            </a:pathLst>
          </a:custGeom>
          <a:solidFill>
            <a:srgbClr val="E6E6FD"/>
          </a:solidFill>
        </p:spPr>
      </p:sp>
      <p:sp>
        <p:nvSpPr>
          <p:cNvPr id="13" name="Text 10"/>
          <p:cNvSpPr/>
          <p:nvPr/>
        </p:nvSpPr>
        <p:spPr>
          <a:xfrm>
            <a:off x="1506220" y="4146927"/>
            <a:ext cx="4297680" cy="168935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776095" y="4744720"/>
            <a:ext cx="375856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品牌荣誉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778000" y="1621155"/>
            <a:ext cx="3756660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33年品牌积淀，光友荣获“中国驰名商标”“中国名牌”“中华老字号”等国家级荣誉，连续十一届入选农业产业化重点龙头。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657975" y="4744720"/>
            <a:ext cx="375856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国际认证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659880" y="1621155"/>
            <a:ext cx="3756660" cy="10239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产品通过美国FDA、日本厚生省等严苛检测，成为出口美国、日本免检食品，为进入主流商超提供合规背书。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持续创新锁定未来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016000" y="1473200"/>
            <a:ext cx="334361" cy="335280"/>
          </a:xfrm>
          <a:prstGeom prst="chevron">
            <a:avLst/>
          </a:prstGeom>
          <a:solidFill>
            <a:srgbClr val="E1ADFD"/>
          </a:solidFill>
        </p:spPr>
      </p:sp>
      <p:sp>
        <p:nvSpPr>
          <p:cNvPr id="5" name="Text 2"/>
          <p:cNvSpPr/>
          <p:nvPr/>
        </p:nvSpPr>
        <p:spPr>
          <a:xfrm>
            <a:off x="1016000" y="1473200"/>
            <a:ext cx="334361" cy="3352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342674" y="1473200"/>
            <a:ext cx="334361" cy="335280"/>
          </a:xfrm>
          <a:prstGeom prst="chevron">
            <a:avLst/>
          </a:prstGeom>
          <a:solidFill>
            <a:srgbClr val="E1ADFD"/>
          </a:solidFill>
        </p:spPr>
      </p:sp>
      <p:sp>
        <p:nvSpPr>
          <p:cNvPr id="7" name="Text 4"/>
          <p:cNvSpPr/>
          <p:nvPr/>
        </p:nvSpPr>
        <p:spPr>
          <a:xfrm>
            <a:off x="1342674" y="1473200"/>
            <a:ext cx="334361" cy="3352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38860" y="3398520"/>
            <a:ext cx="4571365" cy="2712720"/>
          </a:xfrm>
          <a:prstGeom prst="roundRect">
            <a:avLst>
              <a:gd name="adj" fmla="val 7677"/>
            </a:avLst>
          </a:prstGeom>
          <a:solidFill>
            <a:srgbClr val="000000">
              <a:alpha val="0"/>
            </a:srgbClr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8860" y="3398520"/>
            <a:ext cx="4571365" cy="27127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031240" y="3383280"/>
            <a:ext cx="4586605" cy="640080"/>
          </a:xfrm>
          <a:prstGeom prst="round2SameRect">
            <a:avLst/>
          </a:prstGeom>
          <a:solidFill>
            <a:srgbClr val="E6E6FD"/>
          </a:solidFill>
        </p:spPr>
      </p:sp>
      <p:sp>
        <p:nvSpPr>
          <p:cNvPr id="11" name="Text 8"/>
          <p:cNvSpPr/>
          <p:nvPr/>
        </p:nvSpPr>
        <p:spPr>
          <a:xfrm>
            <a:off x="1031240" y="3383280"/>
            <a:ext cx="4586605" cy="6400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134100" y="3398520"/>
            <a:ext cx="4571365" cy="2712720"/>
          </a:xfrm>
          <a:prstGeom prst="roundRect">
            <a:avLst>
              <a:gd name="adj" fmla="val 7677"/>
            </a:avLst>
          </a:prstGeom>
          <a:solidFill>
            <a:srgbClr val="000000">
              <a:alpha val="0"/>
            </a:srgbClr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134100" y="3398520"/>
            <a:ext cx="4571365" cy="27127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6126480" y="3383280"/>
            <a:ext cx="4586605" cy="640080"/>
          </a:xfrm>
          <a:prstGeom prst="round2SameRect">
            <a:avLst/>
          </a:prstGeom>
          <a:solidFill>
            <a:srgbClr val="E6E6FD"/>
          </a:solidFill>
        </p:spPr>
      </p:sp>
      <p:sp>
        <p:nvSpPr>
          <p:cNvPr id="15" name="Text 12"/>
          <p:cNvSpPr/>
          <p:nvPr/>
        </p:nvSpPr>
        <p:spPr>
          <a:xfrm>
            <a:off x="6126480" y="3383280"/>
            <a:ext cx="4586605" cy="6400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762125" y="1441133"/>
            <a:ext cx="464400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研发投入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016000" y="1960880"/>
            <a:ext cx="9794240" cy="712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企业设立光友薯类健康食品研究院，与四川农大、中国农科院共建博士站，每年把销售收入的5%投入研发。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223645" y="3503930"/>
            <a:ext cx="420243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技术储备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231900" y="4069080"/>
            <a:ext cx="4185920" cy="9509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持续开发薯类非油炸面、植物蛋白粉丝、零钠配方等下一代产品，围绕“薯类健康主食”概念注册国际专利池。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318885" y="3503930"/>
            <a:ext cx="420243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未来规划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327140" y="4069080"/>
            <a:ext cx="4185920" cy="6340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为未来在欧美、中东、非洲市场复制英国模式提供技术弹药，形成可持续竞争轴。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数字化促销与服务下沉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13360" y="1508125"/>
            <a:ext cx="11765280" cy="4257040"/>
          </a:xfrm>
          <a:prstGeom prst="roundRect">
            <a:avLst>
              <a:gd name="adj" fmla="val 8569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E6E6FD"/>
                </a:gs>
                <a:gs pos="38000">
                  <a:srgbClr val="77B437">
                    <a:alpha val="0"/>
                  </a:srgbClr>
                </a:gs>
                <a:gs pos="66000">
                  <a:srgbClr val="80BD3F">
                    <a:alpha val="0"/>
                  </a:srgbClr>
                </a:gs>
                <a:gs pos="100000">
                  <a:srgbClr val="E6E6FD"/>
                </a:gs>
              </a:gsLst>
              <a:lin ang="0" scaled="1"/>
            </a:gra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13360" y="1508125"/>
            <a:ext cx="11765280" cy="42570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 flipH="1">
            <a:off x="4675505" y="2216150"/>
            <a:ext cx="2840990" cy="2840990"/>
          </a:xfrm>
          <a:prstGeom prst="ellipse">
            <a:avLst/>
          </a:prstGeom>
          <a:solidFill>
            <a:srgbClr val="E1ADFD">
              <a:alpha val="12941"/>
            </a:srgbClr>
          </a:solidFill>
        </p:spPr>
      </p:sp>
      <p:sp>
        <p:nvSpPr>
          <p:cNvPr id="7" name="Text 4"/>
          <p:cNvSpPr/>
          <p:nvPr/>
        </p:nvSpPr>
        <p:spPr>
          <a:xfrm>
            <a:off x="4675505" y="2216150"/>
            <a:ext cx="2840990" cy="284099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flipH="1">
            <a:off x="3959860" y="1500505"/>
            <a:ext cx="4272280" cy="4272280"/>
          </a:xfrm>
          <a:prstGeom prst="ellipse">
            <a:avLst/>
          </a:prstGeom>
          <a:solidFill>
            <a:srgbClr val="E6E6FD">
              <a:alpha val="12941"/>
            </a:srgbClr>
          </a:solidFill>
        </p:spPr>
      </p:sp>
      <p:sp>
        <p:nvSpPr>
          <p:cNvPr id="9" name="Text 6"/>
          <p:cNvSpPr/>
          <p:nvPr/>
        </p:nvSpPr>
        <p:spPr>
          <a:xfrm>
            <a:off x="3959860" y="1500505"/>
            <a:ext cx="4272280" cy="42722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flipH="1">
            <a:off x="4408805" y="1949450"/>
            <a:ext cx="3374390" cy="337439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E1ADFD"/>
            </a:solidFill>
            <a:prstDash val="dash"/>
          </a:ln>
        </p:spPr>
      </p:sp>
      <p:sp>
        <p:nvSpPr>
          <p:cNvPr id="11" name="Text 8"/>
          <p:cNvSpPr/>
          <p:nvPr/>
        </p:nvSpPr>
        <p:spPr>
          <a:xfrm>
            <a:off x="4408805" y="1949450"/>
            <a:ext cx="3374390" cy="337439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flipH="1">
            <a:off x="5010785" y="2551430"/>
            <a:ext cx="2171065" cy="2171065"/>
          </a:xfrm>
          <a:prstGeom prst="ellipse">
            <a:avLst/>
          </a:prstGeom>
          <a:solidFill>
            <a:srgbClr val="E1ADFD"/>
          </a:solidFill>
        </p:spPr>
      </p:sp>
      <p:sp>
        <p:nvSpPr>
          <p:cNvPr id="13" name="Text 10"/>
          <p:cNvSpPr/>
          <p:nvPr/>
        </p:nvSpPr>
        <p:spPr>
          <a:xfrm>
            <a:off x="5010785" y="2551430"/>
            <a:ext cx="2171065" cy="21710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4" name="Image 1" descr="https://kimi-img.moonshot.cn/pub/slides/slides_tmpl/image/25-09-05-12:21:53-d2t6aodnfo2stf9didr0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610" y="3046730"/>
            <a:ext cx="1189990" cy="118999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79755" y="2103120"/>
            <a:ext cx="311785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数字化平台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560705" y="2835275"/>
            <a:ext cx="3116580" cy="12680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英国市场启动后，光友同步上线“金蝶云星空”订货平台，当地经销商可24小时下单、实时库存查询、促销费用线上核销。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8479155" y="2103120"/>
            <a:ext cx="311785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服务优化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8460105" y="2835275"/>
            <a:ext cx="3116580" cy="15851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品牌方提供网红投放素材包，结合地铁中文屏、中超货架二维码，实现线上线下一体化推广，提供多语种客服，降低售后摩擦。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3-d2t6aodnfo2stf9didqg.jpg"/>
          <p:cNvPicPr>
            <a:picLocks noChangeAspect="1"/>
          </p:cNvPicPr>
          <p:nvPr/>
        </p:nvPicPr>
        <p:blipFill>
          <a:blip r:embed="rId2"/>
          <a:srcRect t="3" b="3"/>
          <a:stretch>
            <a:fillRect/>
          </a:stretch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5382895" cy="7366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讲好中国故事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一碗粉丝承载家国情怀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rot="21000000">
            <a:off x="1001395" y="1683385"/>
            <a:ext cx="2458085" cy="3895725"/>
          </a:xfrm>
          <a:prstGeom prst="roundRect">
            <a:avLst/>
          </a:prstGeom>
          <a:solidFill>
            <a:srgbClr val="E6E6FD"/>
          </a:solidFill>
        </p:spPr>
      </p:sp>
      <p:sp>
        <p:nvSpPr>
          <p:cNvPr id="5" name="Text 2"/>
          <p:cNvSpPr/>
          <p:nvPr/>
        </p:nvSpPr>
        <p:spPr>
          <a:xfrm rot="21000000">
            <a:off x="100139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12395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23950" y="1897380"/>
            <a:ext cx="2672080" cy="38944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rot="21000000">
            <a:off x="4618355" y="1683385"/>
            <a:ext cx="2458085" cy="3895725"/>
          </a:xfrm>
          <a:prstGeom prst="roundRect">
            <a:avLst/>
          </a:prstGeom>
          <a:solidFill>
            <a:srgbClr val="E6E6FD"/>
          </a:solidFill>
        </p:spPr>
      </p:sp>
      <p:sp>
        <p:nvSpPr>
          <p:cNvPr id="9" name="Text 6"/>
          <p:cNvSpPr/>
          <p:nvPr/>
        </p:nvSpPr>
        <p:spPr>
          <a:xfrm rot="21000000">
            <a:off x="461835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74091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740910" y="1897380"/>
            <a:ext cx="2672080" cy="38944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rot="21000000">
            <a:off x="8235315" y="1683385"/>
            <a:ext cx="2458085" cy="3895725"/>
          </a:xfrm>
          <a:prstGeom prst="roundRect">
            <a:avLst/>
          </a:prstGeom>
          <a:solidFill>
            <a:srgbClr val="E6E6FD"/>
          </a:solidFill>
        </p:spPr>
      </p:sp>
      <p:sp>
        <p:nvSpPr>
          <p:cNvPr id="13" name="Text 10"/>
          <p:cNvSpPr/>
          <p:nvPr/>
        </p:nvSpPr>
        <p:spPr>
          <a:xfrm rot="21000000">
            <a:off x="823531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8357870" y="1897380"/>
            <a:ext cx="2672080" cy="3894455"/>
          </a:xfrm>
          <a:prstGeom prst="roundRect">
            <a:avLst/>
          </a:prstGeom>
          <a:solidFill>
            <a:srgbClr val="FFFFFF"/>
          </a:solidFill>
          <a:ln w="3175">
            <a:gradFill flip="none" rotWithShape="1">
              <a:gsLst>
                <a:gs pos="0">
                  <a:srgbClr val="FFFFFF"/>
                </a:gs>
                <a:gs pos="45000">
                  <a:srgbClr val="FFFFFF"/>
                </a:gs>
                <a:gs pos="63000">
                  <a:srgbClr val="EDCEFE"/>
                </a:gs>
                <a:gs pos="84000">
                  <a:srgbClr val="E1ADFD"/>
                </a:gs>
                <a:gs pos="100000">
                  <a:srgbClr val="E1ADFD"/>
                </a:gs>
              </a:gsLst>
              <a:lin ang="2700000" scaled="1"/>
            </a:gra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357870" y="1897380"/>
            <a:ext cx="2672080" cy="38944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381125" y="2271395"/>
            <a:ext cx="213868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产品升级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381125" y="2927985"/>
            <a:ext cx="2176145" cy="1105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光友粉丝将四川街头小吃升华为健康主食，把红薯这一昔日“救灾粮”变成出口创汇的高附加值商品。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998085" y="2271395"/>
            <a:ext cx="213868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文化输出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998085" y="2927985"/>
            <a:ext cx="2176145" cy="1381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产品包装融入熊猫、川剧变脸、茶马古道元素，向英国消费者讲述“从田间到餐桌”的中国乡村振兴故事。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8615045" y="2271395"/>
            <a:ext cx="213868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情感共鸣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615045" y="2927985"/>
            <a:ext cx="2176145" cy="8290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用味觉体验打破文化隔阂，实现情感共鸣，提升品牌溢价空间。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487805" y="1603375"/>
            <a:ext cx="8989695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487805" y="1603375"/>
            <a:ext cx="8989695" cy="19056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487805" y="3849370"/>
            <a:ext cx="8989695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487805" y="3849370"/>
            <a:ext cx="8989695" cy="19056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7" name="Image 1" descr="https://kimi-img.moonshot.cn/pub/slides/slides_tmpl/image/25-09-05-12:21:53-d2t6aodnfo2stf9did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986280"/>
            <a:ext cx="7369810" cy="298450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2:21:53-d2t6aodnfo2stf9did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4220845"/>
            <a:ext cx="7369810" cy="29845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祖国背书与一带一路红利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1737995" y="1732280"/>
            <a:ext cx="779208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政策支持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718945" y="2205355"/>
            <a:ext cx="8404225" cy="682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光友出海享受国家出口退税、原产地证书绿色通道、中信保海外应收账款保险等政策组合拳。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1737995" y="3978275"/>
            <a:ext cx="779208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物流与渠道优势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1718945" y="4451350"/>
            <a:ext cx="8404225" cy="682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通过中欧班列蓉欧快铁，成都至伦敦运输时间缩短至24天，物流成本下降15%，获得华人超市、中餐厅、亚洲电商“三端”同时上架的爆发式曝光。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从绵阳走向世界再出发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1391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391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151255" y="5075555"/>
            <a:ext cx="3107690" cy="76136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7" name="Text 4"/>
          <p:cNvSpPr/>
          <p:nvPr/>
        </p:nvSpPr>
        <p:spPr>
          <a:xfrm>
            <a:off x="11512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flipH="1">
            <a:off x="1150620" y="4772025"/>
            <a:ext cx="3107690" cy="106489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9" name="Text 6"/>
          <p:cNvSpPr/>
          <p:nvPr/>
        </p:nvSpPr>
        <p:spPr>
          <a:xfrm>
            <a:off x="11506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5808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5808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4592955" y="5075555"/>
            <a:ext cx="3107690" cy="76136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13" name="Text 10"/>
          <p:cNvSpPr/>
          <p:nvPr/>
        </p:nvSpPr>
        <p:spPr>
          <a:xfrm>
            <a:off x="45929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 flipH="1">
            <a:off x="4592320" y="4772025"/>
            <a:ext cx="3107690" cy="106489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15" name="Text 12"/>
          <p:cNvSpPr/>
          <p:nvPr/>
        </p:nvSpPr>
        <p:spPr>
          <a:xfrm>
            <a:off x="45923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80225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0225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8034655" y="5075555"/>
            <a:ext cx="3107690" cy="76136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19" name="Text 16"/>
          <p:cNvSpPr/>
          <p:nvPr/>
        </p:nvSpPr>
        <p:spPr>
          <a:xfrm>
            <a:off x="80346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 flipH="1">
            <a:off x="8034020" y="4772025"/>
            <a:ext cx="3107690" cy="106489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21" name="Text 18"/>
          <p:cNvSpPr/>
          <p:nvPr/>
        </p:nvSpPr>
        <p:spPr>
          <a:xfrm>
            <a:off x="80340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3658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全球化路线图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346835" y="2470785"/>
            <a:ext cx="2694940" cy="1194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英国上市只是光友全球化路线图的第一站，企业已规划德国、法国、荷兰、加拿大、澳大利亚五国同步备案。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48075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市场覆盖与产业布局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4788535" y="2470785"/>
            <a:ext cx="2694940" cy="1194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计划三年内实现欧美主要商超渠道全覆盖，并在海外设立薯类加工分厂，利用当地红薯原料，复制“产地+市场”双轮模式。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82492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品牌愿景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8230235" y="2470785"/>
            <a:ext cx="2694940" cy="1194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通过英国这一老牌工业帝国的市场验证，光友将以更高势能向全球输出中国薯类健康主食标准，助力构建人类健康共同体。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祝贺</a:t>
            </a: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第三</a:t>
            </a:r>
            <a:r>
              <a:rPr lang="zh-CN" alt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届</a:t>
            </a: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粉丝论坛健康</a:t>
            </a:r>
            <a:r>
              <a:rPr lang="zh-CN" alt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粉丝</a:t>
            </a: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峰会启幕</a:t>
            </a:r>
            <a:endParaRPr lang="en-US" sz="1600" dirty="0"/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11391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391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>
            <p:custDataLst>
              <p:tags r:id="rId3"/>
            </p:custDataLst>
          </p:nvPr>
        </p:nvSpPr>
        <p:spPr>
          <a:xfrm>
            <a:off x="1151255" y="5075555"/>
            <a:ext cx="3107690" cy="76136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7" name="Text 4"/>
          <p:cNvSpPr/>
          <p:nvPr/>
        </p:nvSpPr>
        <p:spPr>
          <a:xfrm>
            <a:off x="11512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>
            <p:custDataLst>
              <p:tags r:id="rId4"/>
            </p:custDataLst>
          </p:nvPr>
        </p:nvSpPr>
        <p:spPr>
          <a:xfrm flipH="1">
            <a:off x="1150620" y="4772025"/>
            <a:ext cx="3107690" cy="106489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9" name="Text 6"/>
          <p:cNvSpPr/>
          <p:nvPr/>
        </p:nvSpPr>
        <p:spPr>
          <a:xfrm>
            <a:off x="11506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>
            <p:custDataLst>
              <p:tags r:id="rId5"/>
            </p:custDataLst>
          </p:nvPr>
        </p:nvSpPr>
        <p:spPr>
          <a:xfrm>
            <a:off x="45808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5808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>
            <p:custDataLst>
              <p:tags r:id="rId6"/>
            </p:custDataLst>
          </p:nvPr>
        </p:nvSpPr>
        <p:spPr>
          <a:xfrm>
            <a:off x="4592955" y="5075555"/>
            <a:ext cx="3107690" cy="76136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13" name="Text 10"/>
          <p:cNvSpPr/>
          <p:nvPr/>
        </p:nvSpPr>
        <p:spPr>
          <a:xfrm>
            <a:off x="45929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>
            <p:custDataLst>
              <p:tags r:id="rId7"/>
            </p:custDataLst>
          </p:nvPr>
        </p:nvSpPr>
        <p:spPr>
          <a:xfrm flipH="1">
            <a:off x="4592320" y="4772025"/>
            <a:ext cx="3107690" cy="106489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15" name="Text 12"/>
          <p:cNvSpPr/>
          <p:nvPr/>
        </p:nvSpPr>
        <p:spPr>
          <a:xfrm>
            <a:off x="45923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>
            <p:custDataLst>
              <p:tags r:id="rId8"/>
            </p:custDataLst>
          </p:nvPr>
        </p:nvSpPr>
        <p:spPr>
          <a:xfrm>
            <a:off x="80225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0225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5"/>
          <p:cNvSpPr/>
          <p:nvPr>
            <p:custDataLst>
              <p:tags r:id="rId9"/>
            </p:custDataLst>
          </p:nvPr>
        </p:nvSpPr>
        <p:spPr>
          <a:xfrm>
            <a:off x="8034655" y="5075555"/>
            <a:ext cx="3107690" cy="76136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19" name="Text 16"/>
          <p:cNvSpPr/>
          <p:nvPr/>
        </p:nvSpPr>
        <p:spPr>
          <a:xfrm>
            <a:off x="80346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7"/>
          <p:cNvSpPr/>
          <p:nvPr>
            <p:custDataLst>
              <p:tags r:id="rId10"/>
            </p:custDataLst>
          </p:nvPr>
        </p:nvSpPr>
        <p:spPr>
          <a:xfrm flipH="1">
            <a:off x="8034020" y="4772025"/>
            <a:ext cx="3107690" cy="106489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21" name="Text 18"/>
          <p:cNvSpPr/>
          <p:nvPr/>
        </p:nvSpPr>
        <p:spPr>
          <a:xfrm>
            <a:off x="80340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Text 19"/>
          <p:cNvSpPr/>
          <p:nvPr>
            <p:custDataLst>
              <p:tags r:id="rId11"/>
            </p:custDataLst>
          </p:nvPr>
        </p:nvSpPr>
        <p:spPr>
          <a:xfrm>
            <a:off x="1365885" y="1803400"/>
            <a:ext cx="265557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时间地点</a:t>
            </a:r>
            <a:endParaRPr lang="en-US" sz="1600" dirty="0"/>
          </a:p>
        </p:txBody>
      </p:sp>
      <p:sp>
        <p:nvSpPr>
          <p:cNvPr id="23" name="Text 20"/>
          <p:cNvSpPr/>
          <p:nvPr>
            <p:custDataLst>
              <p:tags r:id="rId12"/>
            </p:custDataLst>
          </p:nvPr>
        </p:nvSpPr>
        <p:spPr>
          <a:xfrm>
            <a:off x="1346835" y="2470785"/>
            <a:ext cx="2694940" cy="18992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2025年10月18日，中国科技城光友红薯博物园，这场盛会</a:t>
            </a:r>
            <a:r>
              <a:rPr lang="zh-CN" alt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在此召开</a:t>
            </a: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。博物园作为红薯文化的展示窗口，为粉丝产业赋予了独特的文化内涵，成为产业崛起的重要地标。</a:t>
            </a:r>
            <a:endParaRPr lang="en-US" sz="1600" dirty="0"/>
          </a:p>
        </p:txBody>
      </p:sp>
      <p:sp>
        <p:nvSpPr>
          <p:cNvPr id="24" name="Text 21"/>
          <p:cNvSpPr/>
          <p:nvPr>
            <p:custDataLst>
              <p:tags r:id="rId13"/>
            </p:custDataLst>
          </p:nvPr>
        </p:nvSpPr>
        <p:spPr>
          <a:xfrm>
            <a:off x="48075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嘉宾阵容多元</a:t>
            </a:r>
            <a:endParaRPr lang="en-US" sz="1600" dirty="0"/>
          </a:p>
        </p:txBody>
      </p:sp>
      <p:sp>
        <p:nvSpPr>
          <p:cNvPr id="25" name="Text 22"/>
          <p:cNvSpPr/>
          <p:nvPr>
            <p:custDataLst>
              <p:tags r:id="rId14"/>
            </p:custDataLst>
          </p:nvPr>
        </p:nvSpPr>
        <p:spPr>
          <a:xfrm>
            <a:off x="4788535" y="2470785"/>
            <a:ext cx="2694940" cy="17918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来自海内外的嘉宾齐聚一堂，他们来自政府、企业、学术、科研和媒体等多个领域，共同构成了粉丝产业生态的全貌，展现了这一产业的国际化视野和多元价值。</a:t>
            </a:r>
            <a:endParaRPr lang="en-US" sz="1600" dirty="0"/>
          </a:p>
        </p:txBody>
      </p:sp>
      <p:sp>
        <p:nvSpPr>
          <p:cNvPr id="26" name="Text 23"/>
          <p:cNvSpPr/>
          <p:nvPr>
            <p:custDataLst>
              <p:tags r:id="rId15"/>
            </p:custDataLst>
          </p:nvPr>
        </p:nvSpPr>
        <p:spPr>
          <a:xfrm>
            <a:off x="82492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仪式感与期待</a:t>
            </a:r>
            <a:endParaRPr lang="en-US" sz="1600" dirty="0"/>
          </a:p>
        </p:txBody>
      </p:sp>
      <p:sp>
        <p:nvSpPr>
          <p:cNvPr id="27" name="Text 24"/>
          <p:cNvSpPr/>
          <p:nvPr>
            <p:custDataLst>
              <p:tags r:id="rId16"/>
            </p:custDataLst>
          </p:nvPr>
        </p:nvSpPr>
        <p:spPr>
          <a:xfrm>
            <a:off x="8230235" y="2470785"/>
            <a:ext cx="2694940" cy="17918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峰会的隆重召开，不仅是一场仪式，更是对粉丝产业未来发展的高规格期待。它标志着光友粉丝品牌在健康崛起之路上迈出了坚实的一步，吸引了各界的高度关注。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小粉丝见证大国崛起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086485" y="1710055"/>
            <a:ext cx="311912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6485" y="171005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4500880" y="1710055"/>
            <a:ext cx="311912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500880" y="171005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915275" y="1710055"/>
            <a:ext cx="311912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915275" y="171005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363980" y="1902460"/>
            <a:ext cx="722630" cy="562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313180" y="249809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历史角色互换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294130" y="3165475"/>
            <a:ext cx="2694940" cy="1194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从日不落帝国靠蒸汽与炮火打开中国大门，到今天中国民营品牌以健康薯类粉丝和平登陆英伦，180年历史完成角色互换。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778375" y="1902460"/>
            <a:ext cx="912495" cy="562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727575" y="249809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品牌崛起的意义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708525" y="3165475"/>
            <a:ext cx="2694940" cy="14938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光友粉丝的崛起是中国制造、中国技术、中国品牌、中国故事四重输出的缩影，更是中华民族从站起来、富起来到强起来的微观注脚。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8192770" y="1902460"/>
            <a:ext cx="912495" cy="562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8141970" y="249809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未来展望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122920" y="3165475"/>
            <a:ext cx="2694940" cy="1194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一碗小小的酸辣粉，承载着民族复兴的大梦想，预示更多中国企业将在世界舞台中央讲述属于自己的辉煌篇章。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5-d2t6aotnfo2stf9didtg.jpg"/>
          <p:cNvPicPr>
            <a:picLocks noChangeAspect="1"/>
          </p:cNvPicPr>
          <p:nvPr/>
        </p:nvPicPr>
        <p:blipFill>
          <a:blip r:embed="rId2"/>
          <a:srcRect t="3" b="3"/>
          <a:stretch>
            <a:fillRect/>
          </a:stretch>
        </p:blipFill>
        <p:spPr>
          <a:xfrm>
            <a:off x="0" y="3175"/>
            <a:ext cx="12233275" cy="686752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2:21:49-d2t6andnfo2stf9did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575" y="4686300"/>
            <a:ext cx="2142103" cy="55308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648706" y="4780033"/>
            <a:ext cx="201318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分享人:刘方健</a:t>
            </a:r>
            <a:endParaRPr lang="en-US" sz="1600" dirty="0"/>
          </a:p>
        </p:txBody>
      </p:sp>
      <p:pic>
        <p:nvPicPr>
          <p:cNvPr id="6" name="Image 3" descr="https://kimi-img.moonshot.cn/pub/slides/slides_tmpl/image/25-09-05-12:21:49-d2t6andnfo2stf9did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94" y="4686300"/>
            <a:ext cx="2340213" cy="553085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246855" y="4780033"/>
            <a:ext cx="2274767" cy="26781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时间:2025/10/18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649605" y="269240"/>
            <a:ext cx="406400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YOUR LOGO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2715260" y="3242310"/>
            <a:ext cx="6761480" cy="141478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THANK YOU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2227898" y="1911350"/>
            <a:ext cx="7736205" cy="141478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感谢您的观看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3-d2t6aodnfo2stf9didq0.png"/>
          <p:cNvPicPr>
            <a:picLocks noChangeAspect="1"/>
          </p:cNvPicPr>
          <p:nvPr/>
        </p:nvPicPr>
        <p:blipFill>
          <a:blip r:embed="rId2"/>
          <a:srcRect l="26" r="26"/>
          <a:stretch>
            <a:fillRect/>
          </a:stretch>
        </p:blipFill>
        <p:spPr>
          <a:xfrm>
            <a:off x="635" y="-635"/>
            <a:ext cx="12207240" cy="688530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81380" y="577850"/>
            <a:ext cx="2235200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-315595" y="1571625"/>
            <a:ext cx="4629150" cy="6896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5097145" y="1184275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</p:spPr>
      </p:sp>
      <p:sp>
        <p:nvSpPr>
          <p:cNvPr id="7" name="Text 3"/>
          <p:cNvSpPr/>
          <p:nvPr/>
        </p:nvSpPr>
        <p:spPr>
          <a:xfrm>
            <a:off x="5097145" y="1184275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6279515" y="1286510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>
            <a:off x="5097145" y="2024380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</p:spPr>
      </p:sp>
      <p:sp>
        <p:nvSpPr>
          <p:cNvPr id="10" name="Text 6"/>
          <p:cNvSpPr/>
          <p:nvPr/>
        </p:nvSpPr>
        <p:spPr>
          <a:xfrm>
            <a:off x="5097145" y="2024380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 flipH="1">
            <a:off x="6279515" y="2126615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2" name="Shape 8"/>
          <p:cNvSpPr/>
          <p:nvPr/>
        </p:nvSpPr>
        <p:spPr>
          <a:xfrm>
            <a:off x="5097145" y="2864485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</p:spPr>
      </p:sp>
      <p:sp>
        <p:nvSpPr>
          <p:cNvPr id="13" name="Text 9"/>
          <p:cNvSpPr/>
          <p:nvPr/>
        </p:nvSpPr>
        <p:spPr>
          <a:xfrm>
            <a:off x="5097145" y="2864485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 flipH="1">
            <a:off x="6279515" y="2966720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5" name="Shape 11"/>
          <p:cNvSpPr/>
          <p:nvPr/>
        </p:nvSpPr>
        <p:spPr>
          <a:xfrm>
            <a:off x="5097145" y="3704590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</p:spPr>
      </p:sp>
      <p:sp>
        <p:nvSpPr>
          <p:cNvPr id="16" name="Text 12"/>
          <p:cNvSpPr/>
          <p:nvPr/>
        </p:nvSpPr>
        <p:spPr>
          <a:xfrm>
            <a:off x="5097145" y="3704590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 flipH="1">
            <a:off x="6279515" y="3806825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18" name="Shape 14"/>
          <p:cNvSpPr/>
          <p:nvPr/>
        </p:nvSpPr>
        <p:spPr>
          <a:xfrm>
            <a:off x="5097145" y="4544695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</p:spPr>
      </p:sp>
      <p:sp>
        <p:nvSpPr>
          <p:cNvPr id="19" name="Text 15"/>
          <p:cNvSpPr/>
          <p:nvPr/>
        </p:nvSpPr>
        <p:spPr>
          <a:xfrm>
            <a:off x="5097145" y="4544695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6"/>
          <p:cNvSpPr/>
          <p:nvPr/>
        </p:nvSpPr>
        <p:spPr>
          <a:xfrm flipH="1">
            <a:off x="6279515" y="4646930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21" name="Shape 17"/>
          <p:cNvSpPr/>
          <p:nvPr/>
        </p:nvSpPr>
        <p:spPr>
          <a:xfrm>
            <a:off x="5097145" y="5384800"/>
            <a:ext cx="5905500" cy="673100"/>
          </a:xfrm>
          <a:prstGeom prst="roundRect">
            <a:avLst>
              <a:gd name="adj" fmla="val 50000"/>
            </a:avLst>
          </a:prstGeom>
          <a:solidFill>
            <a:srgbClr val="EAFAFE">
              <a:alpha val="63137"/>
            </a:srgbClr>
          </a:solidFill>
        </p:spPr>
      </p:sp>
      <p:sp>
        <p:nvSpPr>
          <p:cNvPr id="22" name="Text 18"/>
          <p:cNvSpPr/>
          <p:nvPr/>
        </p:nvSpPr>
        <p:spPr>
          <a:xfrm>
            <a:off x="5097145" y="5384800"/>
            <a:ext cx="5905500" cy="6731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Shape 19"/>
          <p:cNvSpPr/>
          <p:nvPr/>
        </p:nvSpPr>
        <p:spPr>
          <a:xfrm flipH="1">
            <a:off x="6279515" y="5487035"/>
            <a:ext cx="12700" cy="467995"/>
          </a:xfrm>
          <a:prstGeom prst="line">
            <a:avLst/>
          </a:prstGeom>
          <a:noFill/>
          <a:ln w="19050">
            <a:solidFill>
              <a:srgbClr val="E1ADFD"/>
            </a:solidFill>
            <a:prstDash val="solid"/>
            <a:headEnd type="none"/>
            <a:tailEnd type="none"/>
          </a:ln>
        </p:spPr>
      </p:sp>
      <p:sp>
        <p:nvSpPr>
          <p:cNvPr id="24" name="Text 20"/>
          <p:cNvSpPr/>
          <p:nvPr/>
        </p:nvSpPr>
        <p:spPr>
          <a:xfrm>
            <a:off x="5281295" y="1229360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E1ADF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6348095" y="1290955"/>
            <a:ext cx="55473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光友粉丝登陆英伦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5281295" y="2069465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E1ADF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6348095" y="2131060"/>
            <a:ext cx="55981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日不落帝国资本兴衰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5281295" y="2909570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E1ADF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6348095" y="2971165"/>
            <a:ext cx="55473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中国崛起与全球变局</a:t>
            </a:r>
            <a:endParaRPr lang="en-US" sz="1600" dirty="0"/>
          </a:p>
        </p:txBody>
      </p:sp>
      <p:sp>
        <p:nvSpPr>
          <p:cNvPr id="30" name="Text 26"/>
          <p:cNvSpPr/>
          <p:nvPr/>
        </p:nvSpPr>
        <p:spPr>
          <a:xfrm>
            <a:off x="5281295" y="3749675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E1ADF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31" name="Text 27"/>
          <p:cNvSpPr/>
          <p:nvPr/>
        </p:nvSpPr>
        <p:spPr>
          <a:xfrm>
            <a:off x="6348095" y="3811270"/>
            <a:ext cx="55981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光友粉丝成长密码</a:t>
            </a:r>
            <a:endParaRPr lang="en-US" sz="1600" dirty="0"/>
          </a:p>
        </p:txBody>
      </p:sp>
      <p:sp>
        <p:nvSpPr>
          <p:cNvPr id="32" name="Text 28"/>
          <p:cNvSpPr/>
          <p:nvPr/>
        </p:nvSpPr>
        <p:spPr>
          <a:xfrm>
            <a:off x="5281295" y="4589780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E1ADF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3" name="Text 29"/>
          <p:cNvSpPr/>
          <p:nvPr/>
        </p:nvSpPr>
        <p:spPr>
          <a:xfrm>
            <a:off x="6348095" y="4651375"/>
            <a:ext cx="55473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五大竞争利器</a:t>
            </a:r>
            <a:endParaRPr lang="en-US" sz="1600" dirty="0"/>
          </a:p>
        </p:txBody>
      </p:sp>
      <p:sp>
        <p:nvSpPr>
          <p:cNvPr id="34" name="Text 30"/>
          <p:cNvSpPr/>
          <p:nvPr/>
        </p:nvSpPr>
        <p:spPr>
          <a:xfrm>
            <a:off x="5281295" y="5429885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E1ADF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35" name="Text 31"/>
          <p:cNvSpPr/>
          <p:nvPr/>
        </p:nvSpPr>
        <p:spPr>
          <a:xfrm>
            <a:off x="6348095" y="5491480"/>
            <a:ext cx="55981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讲好中国故事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3-d2t6aodnfo2stf9didqg.jpg"/>
          <p:cNvPicPr>
            <a:picLocks noChangeAspect="1"/>
          </p:cNvPicPr>
          <p:nvPr/>
        </p:nvPicPr>
        <p:blipFill>
          <a:blip r:embed="rId2"/>
          <a:srcRect t="3" b="3"/>
          <a:stretch>
            <a:fillRect/>
          </a:stretch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5382895" cy="7366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光友粉丝登陆英伦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伦敦发布会盛况回顾</a:t>
            </a:r>
            <a:endParaRPr lang="en-US" sz="1600" dirty="0"/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11391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391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>
            <p:custDataLst>
              <p:tags r:id="rId3"/>
            </p:custDataLst>
          </p:nvPr>
        </p:nvSpPr>
        <p:spPr>
          <a:xfrm>
            <a:off x="1151255" y="5075555"/>
            <a:ext cx="3107690" cy="76136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7" name="Text 4"/>
          <p:cNvSpPr/>
          <p:nvPr/>
        </p:nvSpPr>
        <p:spPr>
          <a:xfrm>
            <a:off x="11512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>
            <p:custDataLst>
              <p:tags r:id="rId4"/>
            </p:custDataLst>
          </p:nvPr>
        </p:nvSpPr>
        <p:spPr>
          <a:xfrm flipH="1">
            <a:off x="1150620" y="4772025"/>
            <a:ext cx="3107690" cy="106489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9" name="Text 6"/>
          <p:cNvSpPr/>
          <p:nvPr/>
        </p:nvSpPr>
        <p:spPr>
          <a:xfrm>
            <a:off x="11506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>
            <p:custDataLst>
              <p:tags r:id="rId5"/>
            </p:custDataLst>
          </p:nvPr>
        </p:nvSpPr>
        <p:spPr>
          <a:xfrm>
            <a:off x="45808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5808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>
            <p:custDataLst>
              <p:tags r:id="rId6"/>
            </p:custDataLst>
          </p:nvPr>
        </p:nvSpPr>
        <p:spPr>
          <a:xfrm>
            <a:off x="4592955" y="5075555"/>
            <a:ext cx="3107690" cy="76136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13" name="Text 10"/>
          <p:cNvSpPr/>
          <p:nvPr/>
        </p:nvSpPr>
        <p:spPr>
          <a:xfrm>
            <a:off x="45929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>
            <p:custDataLst>
              <p:tags r:id="rId7"/>
            </p:custDataLst>
          </p:nvPr>
        </p:nvSpPr>
        <p:spPr>
          <a:xfrm flipH="1">
            <a:off x="4592320" y="4772025"/>
            <a:ext cx="3107690" cy="106489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15" name="Text 12"/>
          <p:cNvSpPr/>
          <p:nvPr/>
        </p:nvSpPr>
        <p:spPr>
          <a:xfrm>
            <a:off x="45923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>
            <p:custDataLst>
              <p:tags r:id="rId8"/>
            </p:custDataLst>
          </p:nvPr>
        </p:nvSpPr>
        <p:spPr>
          <a:xfrm>
            <a:off x="80225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0225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5"/>
          <p:cNvSpPr/>
          <p:nvPr>
            <p:custDataLst>
              <p:tags r:id="rId9"/>
            </p:custDataLst>
          </p:nvPr>
        </p:nvSpPr>
        <p:spPr>
          <a:xfrm>
            <a:off x="8034655" y="5075555"/>
            <a:ext cx="3107690" cy="76136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19" name="Text 16"/>
          <p:cNvSpPr/>
          <p:nvPr/>
        </p:nvSpPr>
        <p:spPr>
          <a:xfrm>
            <a:off x="80346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7"/>
          <p:cNvSpPr/>
          <p:nvPr>
            <p:custDataLst>
              <p:tags r:id="rId10"/>
            </p:custDataLst>
          </p:nvPr>
        </p:nvSpPr>
        <p:spPr>
          <a:xfrm flipH="1">
            <a:off x="8034020" y="4772025"/>
            <a:ext cx="3107690" cy="1064895"/>
          </a:xfrm>
          <a:prstGeom prst="rtTriangle">
            <a:avLst/>
          </a:prstGeom>
          <a:solidFill>
            <a:srgbClr val="E6E6FD"/>
          </a:solidFill>
        </p:spPr>
      </p:sp>
      <p:sp>
        <p:nvSpPr>
          <p:cNvPr id="21" name="Text 18"/>
          <p:cNvSpPr/>
          <p:nvPr/>
        </p:nvSpPr>
        <p:spPr>
          <a:xfrm>
            <a:off x="80340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Text 19"/>
          <p:cNvSpPr/>
          <p:nvPr>
            <p:custDataLst>
              <p:tags r:id="rId11"/>
            </p:custDataLst>
          </p:nvPr>
        </p:nvSpPr>
        <p:spPr>
          <a:xfrm>
            <a:off x="13658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发布会时间地点</a:t>
            </a:r>
            <a:endParaRPr lang="en-US" sz="1600" dirty="0"/>
          </a:p>
        </p:txBody>
      </p:sp>
      <p:sp>
        <p:nvSpPr>
          <p:cNvPr id="23" name="Text 20"/>
          <p:cNvSpPr/>
          <p:nvPr>
            <p:custDataLst>
              <p:tags r:id="rId12"/>
            </p:custDataLst>
          </p:nvPr>
        </p:nvSpPr>
        <p:spPr>
          <a:xfrm>
            <a:off x="1346835" y="2470785"/>
            <a:ext cx="2694940" cy="12966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2025年8月6日至20日，《西南大学英国校友会暨光友粉丝英国发布会》在伦敦重庆味道宴会厅隆重举行。</a:t>
            </a:r>
            <a:endParaRPr lang="en-US" sz="1600" dirty="0"/>
          </a:p>
        </p:txBody>
      </p:sp>
      <p:sp>
        <p:nvSpPr>
          <p:cNvPr id="24" name="Text 21"/>
          <p:cNvSpPr/>
          <p:nvPr>
            <p:custDataLst>
              <p:tags r:id="rId13"/>
            </p:custDataLst>
          </p:nvPr>
        </p:nvSpPr>
        <p:spPr>
          <a:xfrm>
            <a:off x="48075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参会人员</a:t>
            </a:r>
            <a:endParaRPr lang="en-US" sz="1600" dirty="0"/>
          </a:p>
        </p:txBody>
      </p:sp>
      <p:sp>
        <p:nvSpPr>
          <p:cNvPr id="25" name="Text 22"/>
          <p:cNvSpPr/>
          <p:nvPr>
            <p:custDataLst>
              <p:tags r:id="rId14"/>
            </p:custDataLst>
          </p:nvPr>
        </p:nvSpPr>
        <p:spPr>
          <a:xfrm>
            <a:off x="4788535" y="2470785"/>
            <a:ext cx="2694940" cy="1194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200名西南大学旅英校友及川渝云贵企业家、技术专家齐聚一堂，共叙乡情，共同见证光友粉丝正式进入英国市场。</a:t>
            </a:r>
            <a:endParaRPr lang="en-US" sz="1600" dirty="0"/>
          </a:p>
        </p:txBody>
      </p:sp>
      <p:sp>
        <p:nvSpPr>
          <p:cNvPr id="26" name="Text 23"/>
          <p:cNvSpPr/>
          <p:nvPr>
            <p:custDataLst>
              <p:tags r:id="rId15"/>
            </p:custDataLst>
          </p:nvPr>
        </p:nvSpPr>
        <p:spPr>
          <a:xfrm>
            <a:off x="82492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发布会意义</a:t>
            </a:r>
            <a:endParaRPr lang="en-US" sz="1600" dirty="0"/>
          </a:p>
        </p:txBody>
      </p:sp>
      <p:sp>
        <p:nvSpPr>
          <p:cNvPr id="27" name="Text 24"/>
          <p:cNvSpPr/>
          <p:nvPr>
            <p:custDataLst>
              <p:tags r:id="rId16"/>
            </p:custDataLst>
          </p:nvPr>
        </p:nvSpPr>
        <p:spPr>
          <a:xfrm>
            <a:off x="8230235" y="2470785"/>
            <a:ext cx="2694940" cy="14938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这不仅是光友粉丝首次大规模登陆英国，更是中国民营企业借助“一带一路”倡议拓展海外市场的战略成果，为品牌全球化奠定基础。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487805" y="1603375"/>
            <a:ext cx="8989695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487805" y="1603375"/>
            <a:ext cx="8989695" cy="19056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487805" y="3849370"/>
            <a:ext cx="8989695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487805" y="3849370"/>
            <a:ext cx="8989695" cy="19056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7" name="Image 1" descr="https://kimi-img.moonshot.cn/pub/slides/slides_tmpl/image/25-09-05-12:21:53-d2t6aodnfo2stf9did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986280"/>
            <a:ext cx="7369810" cy="298450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2:21:53-d2t6aodnfo2stf9did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4220845"/>
            <a:ext cx="7369810" cy="29845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发布会背后战略意义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1737995" y="1732280"/>
            <a:ext cx="779208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选址与情感纽带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718945" y="2205355"/>
            <a:ext cx="8404225" cy="682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发布会选址伦敦核心商圈的中餐厅，以“重庆味道”为情感纽带，聚拢华人资源，借助校友会高信任网络完成首批口碑扩散。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1737995" y="3978275"/>
            <a:ext cx="779208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活动板块与战略成果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1718945" y="4451350"/>
            <a:ext cx="8404225" cy="682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活动现场设置试吃、文化讲解、经销政策解读三大板块，将产品体验、品牌故事、商业合作一次性打通，为当地华人经销商提供可复制的营销模板。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2:21:53-d2t6aodnfo2stf9didqg.jpg"/>
          <p:cNvPicPr>
            <a:picLocks noChangeAspect="1"/>
          </p:cNvPicPr>
          <p:nvPr/>
        </p:nvPicPr>
        <p:blipFill>
          <a:blip r:embed="rId2"/>
          <a:srcRect t="3" b="3"/>
          <a:stretch>
            <a:fillRect/>
          </a:stretch>
        </p:blipFill>
        <p:spPr>
          <a:xfrm>
            <a:off x="0" y="0"/>
            <a:ext cx="12214225" cy="6953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9605" y="16090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49605" y="2985135"/>
            <a:ext cx="5382895" cy="15494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日不落帝国资本兴衰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2:21:50-d2t6anlnfo2stf9didn0.png"/>
          <p:cNvPicPr>
            <a:picLocks noChangeAspect="1"/>
          </p:cNvPicPr>
          <p:nvPr/>
        </p:nvPicPr>
        <p:blipFill>
          <a:blip r:embed="rId1">
            <a:alphaModFix amt="10000"/>
          </a:blip>
          <a:srcRect l="26" r="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80" y="603885"/>
            <a:ext cx="1010475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大航海与原始资本积累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086485" y="1710055"/>
            <a:ext cx="311912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6485" y="171005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4500880" y="1710055"/>
            <a:ext cx="311912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500880" y="171005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915275" y="1710055"/>
            <a:ext cx="311912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25400">
            <a:solidFill>
              <a:srgbClr val="E6E6F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915275" y="171005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363980" y="1902460"/>
            <a:ext cx="722630" cy="562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313180" y="249809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地理与军事优势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294130" y="3165475"/>
            <a:ext cx="2694940" cy="1194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16世纪起，英国凭借岛国地理与强大海军，先后击败葡萄牙、西班牙、荷兰，夺取全球航道主导权。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778375" y="1902460"/>
            <a:ext cx="912495" cy="562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727575" y="249809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殖民掠夺与原始资本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708525" y="3165475"/>
            <a:ext cx="2694940" cy="14938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通过殖民掠夺获取的黄金、白银、廉价原料与劳动力，为工业革命提供原始资本，大量海外商品回流本土，催生金融信贷体系。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8192770" y="1902460"/>
            <a:ext cx="912495" cy="562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8141970" y="249809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经济根基与剥削模式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122920" y="3165475"/>
            <a:ext cx="2694940" cy="1194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伦敦成为全球结算中心，奠定“日不落”版图的经济根基，也形成对外围地区的长期剪刀差剥削模式。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0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2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3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4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5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6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7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8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9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0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1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2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3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4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5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6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7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8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29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3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30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4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5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6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7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8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9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E6E6E6"/>
      </a:dk2>
      <a:lt2>
        <a:srgbClr val="FFFFFF"/>
      </a:lt2>
      <a:accent1>
        <a:srgbClr val="E6E6FD"/>
      </a:accent1>
      <a:accent2>
        <a:srgbClr val="E1ADFD"/>
      </a:accent2>
      <a:accent3>
        <a:srgbClr val="94E7FC"/>
      </a:accent3>
      <a:accent4>
        <a:srgbClr val="3462F9"/>
      </a:accent4>
      <a:accent5>
        <a:srgbClr val="B0D9FC"/>
      </a:accent5>
      <a:accent6>
        <a:srgbClr val="C1D1F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Theme">
  <a:themeElements>
    <a:clrScheme name="Custom">
      <a:dk1>
        <a:srgbClr val="000000"/>
      </a:dk1>
      <a:lt1>
        <a:srgbClr val="FFFFFF"/>
      </a:lt1>
      <a:dk2>
        <a:srgbClr val="E6E6E6"/>
      </a:dk2>
      <a:lt2>
        <a:srgbClr val="FFFFFF"/>
      </a:lt2>
      <a:accent1>
        <a:srgbClr val="E6E6FD"/>
      </a:accent1>
      <a:accent2>
        <a:srgbClr val="E1ADFD"/>
      </a:accent2>
      <a:accent3>
        <a:srgbClr val="94E7FC"/>
      </a:accent3>
      <a:accent4>
        <a:srgbClr val="3462F9"/>
      </a:accent4>
      <a:accent5>
        <a:srgbClr val="B0D9FC"/>
      </a:accent5>
      <a:accent6>
        <a:srgbClr val="C1D1F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E6E6E6"/>
      </a:dk2>
      <a:lt2>
        <a:srgbClr val="FFFFFF"/>
      </a:lt2>
      <a:accent1>
        <a:srgbClr val="E6E6FD"/>
      </a:accent1>
      <a:accent2>
        <a:srgbClr val="E1ADFD"/>
      </a:accent2>
      <a:accent3>
        <a:srgbClr val="94E7FC"/>
      </a:accent3>
      <a:accent4>
        <a:srgbClr val="3462F9"/>
      </a:accent4>
      <a:accent5>
        <a:srgbClr val="B0D9FC"/>
      </a:accent5>
      <a:accent6>
        <a:srgbClr val="C1D1F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3727</Words>
  <Application>WPS 演示</Application>
  <PresentationFormat>On-screen Show (16:9)</PresentationFormat>
  <Paragraphs>358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宋体</vt:lpstr>
      <vt:lpstr>Wingdings</vt:lpstr>
      <vt:lpstr>MiSans</vt:lpstr>
      <vt:lpstr>MiSans</vt:lpstr>
      <vt:lpstr>Calibri</vt:lpstr>
      <vt:lpstr>微软雅黑</vt:lpstr>
      <vt:lpstr>Arial Unicode MS</vt:lpstr>
      <vt:lpstr>等线</vt:lpstr>
      <vt:lpstr>Custom Theme</vt:lpstr>
      <vt:lpstr>1_Custom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日不落帝国资本兴衰与中国光友粉丝崛起</dc:title>
  <dc:creator>Kimi</dc:creator>
  <dc:subject>日不落帝国资本兴衰与中国光友粉丝崛起</dc:subject>
  <cp:lastModifiedBy>阿曼哒</cp:lastModifiedBy>
  <cp:revision>3</cp:revision>
  <dcterms:created xsi:type="dcterms:W3CDTF">2025-10-12T11:43:00Z</dcterms:created>
  <dcterms:modified xsi:type="dcterms:W3CDTF">2025-10-15T01:40:35Z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{"Label":"日不落帝国资本兴衰与中国光友粉丝崛起","ContentProducer":"001191110108MACG2KBH8F10000","ProduceID":"d3lp6gccouacj0175sd0","ReservedCode1":"","ContentPropagator":"001191110108MACG2KBH8F20000","PropagateID":"d3lp6gccouacj0175sd0","ReservedCode2":""}</vt:lpwstr>
  </property>
  <property fmtid="{D5CDD505-2E9C-101B-9397-08002B2CF9AE}" pid="3" name="ICV">
    <vt:lpwstr>67AEBE83187D4051AC93AD0035F60898_13</vt:lpwstr>
  </property>
  <property fmtid="{D5CDD505-2E9C-101B-9397-08002B2CF9AE}" pid="4" name="KSOProductBuildVer">
    <vt:lpwstr>2052-12.1.0.22529</vt:lpwstr>
  </property>
</Properties>
</file>