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7"/>
  </p:notesMasterIdLst>
  <p:handoutMasterIdLst>
    <p:handoutMasterId r:id="rId41"/>
  </p:handoutMasterIdLst>
  <p:sldIdLst>
    <p:sldId id="360" r:id="rId4"/>
    <p:sldId id="560" r:id="rId5"/>
    <p:sldId id="574" r:id="rId6"/>
    <p:sldId id="575" r:id="rId7"/>
    <p:sldId id="584" r:id="rId8"/>
    <p:sldId id="659" r:id="rId9"/>
    <p:sldId id="660" r:id="rId10"/>
    <p:sldId id="585" r:id="rId11"/>
    <p:sldId id="590" r:id="rId12"/>
    <p:sldId id="578" r:id="rId13"/>
    <p:sldId id="580" r:id="rId14"/>
    <p:sldId id="595" r:id="rId15"/>
    <p:sldId id="596" r:id="rId16"/>
    <p:sldId id="597" r:id="rId17"/>
    <p:sldId id="598" r:id="rId18"/>
    <p:sldId id="349" r:id="rId19"/>
    <p:sldId id="583" r:id="rId20"/>
    <p:sldId id="556" r:id="rId21"/>
    <p:sldId id="569" r:id="rId22"/>
    <p:sldId id="570" r:id="rId23"/>
    <p:sldId id="350" r:id="rId24"/>
    <p:sldId id="482" r:id="rId25"/>
    <p:sldId id="483" r:id="rId26"/>
    <p:sldId id="484" r:id="rId27"/>
    <p:sldId id="485" r:id="rId28"/>
    <p:sldId id="486" r:id="rId29"/>
    <p:sldId id="487" r:id="rId30"/>
    <p:sldId id="488" r:id="rId31"/>
    <p:sldId id="489" r:id="rId32"/>
    <p:sldId id="490" r:id="rId33"/>
    <p:sldId id="491" r:id="rId34"/>
    <p:sldId id="351" r:id="rId35"/>
    <p:sldId id="492" r:id="rId36"/>
    <p:sldId id="478" r:id="rId38"/>
    <p:sldId id="479" r:id="rId39"/>
    <p:sldId id="493" r:id="rId40"/>
  </p:sldIdLst>
  <p:sldSz cx="12192000" cy="6858000"/>
  <p:notesSz cx="6858000" cy="9144000"/>
  <p:custDataLst>
    <p:tags r:id="rId4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80000"/>
      </a:lnSpc>
      <a:spcBef>
        <a:spcPct val="20000"/>
      </a:spcBef>
      <a:spcAft>
        <a:spcPct val="0"/>
      </a:spcAft>
      <a:buNone/>
      <a:defRPr sz="1200" b="1" i="0" u="none" kern="1200" baseline="0">
        <a:solidFill>
          <a:srgbClr val="FFFF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  <a:srgbClr val="FF3300"/>
    <a:srgbClr val="00CCFF"/>
    <a:srgbClr val="3333FF"/>
    <a:srgbClr val="800080"/>
    <a:srgbClr val="FFCC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39"/>
    <p:restoredTop sz="94409"/>
  </p:normalViewPr>
  <p:slideViewPr>
    <p:cSldViewPr showGuides="1">
      <p:cViewPr>
        <p:scale>
          <a:sx n="83" d="100"/>
          <a:sy n="83" d="100"/>
        </p:scale>
        <p:origin x="-1164" y="-282"/>
      </p:cViewPr>
      <p:guideLst>
        <p:guide orient="horz" pos="219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5" Type="http://schemas.openxmlformats.org/officeDocument/2006/relationships/tags" Target="tags/tag38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handoutMaster" Target="handoutMasters/handoutMaster1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114694-B3DA-4D71-AB15-77E511C18F62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0" name="Rectangle 4"/>
          <p:cNvSpPr>
            <a:spLocks noRo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b="0" strike="noStrike" noProof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b="0" strike="noStrike" noProof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891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b="0" dirty="0">
                <a:solidFill>
                  <a:schemeClr val="tx1"/>
                </a:solidFill>
              </a:rPr>
            </a:fld>
            <a:endParaRPr lang="zh-CN" alt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29914"/>
            <a:ext cx="10363200" cy="147083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515"/>
            <a:ext cx="8534400" cy="17526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497"/>
            <a:ext cx="2743200" cy="5851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497"/>
            <a:ext cx="8026400" cy="5851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29914"/>
            <a:ext cx="10363200" cy="147083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515"/>
            <a:ext cx="8534400" cy="175266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617"/>
            <a:ext cx="10363200" cy="13622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430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004"/>
            <a:ext cx="5384800" cy="45255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004"/>
            <a:ext cx="5384800" cy="45255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417"/>
            <a:ext cx="5386917" cy="640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419"/>
            <a:ext cx="5386917" cy="39501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417"/>
            <a:ext cx="5389033" cy="640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419"/>
            <a:ext cx="5389033" cy="39501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28"/>
            <a:ext cx="4011084" cy="116257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28"/>
            <a:ext cx="6815667" cy="5852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600"/>
            <a:ext cx="4011084" cy="46899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13"/>
            <a:ext cx="7315200" cy="56660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112"/>
            <a:ext cx="7315200" cy="4115974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6620"/>
            <a:ext cx="7315200" cy="805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497"/>
            <a:ext cx="2743200" cy="58510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497"/>
            <a:ext cx="8026400" cy="58510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617"/>
            <a:ext cx="10363200" cy="136220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430"/>
            <a:ext cx="103632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004"/>
            <a:ext cx="5384800" cy="45255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004"/>
            <a:ext cx="5384800" cy="45255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417"/>
            <a:ext cx="5386917" cy="640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5419"/>
            <a:ext cx="5386917" cy="39501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417"/>
            <a:ext cx="5389033" cy="6400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5419"/>
            <a:ext cx="5389033" cy="39501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28"/>
            <a:ext cx="4011084" cy="1162572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28"/>
            <a:ext cx="6815667" cy="58524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600"/>
            <a:ext cx="4011084" cy="46899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13"/>
            <a:ext cx="7315200" cy="56660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112"/>
            <a:ext cx="7315200" cy="4115974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6620"/>
            <a:ext cx="7315200" cy="8058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/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/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lnSpc>
                <a:spcPct val="100000"/>
              </a:lnSpc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 eaLnBrk="1" fontAlgn="base" hangingPunct="1">
              <a:lnSpc>
                <a:spcPct val="100000"/>
              </a:lnSpc>
              <a:spcBef>
                <a:spcPct val="0"/>
              </a:spcBef>
            </a:pPr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宋体" panose="02010600030101010101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2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17.xml"/><Relationship Id="rId3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4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5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8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3.xml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4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36.xml"/><Relationship Id="rId1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/>
          <p:nvPr>
            <p:ph type="ctrTitle"/>
          </p:nvPr>
        </p:nvSpPr>
        <p:spPr>
          <a:xfrm>
            <a:off x="2206625" y="188913"/>
            <a:ext cx="7772400" cy="2159000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zh-CN" altLang="en-US" b="1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</a:rPr>
              <a:t>成功心态万事成</a:t>
            </a:r>
            <a:endParaRPr lang="zh-CN" altLang="en-US" b="1" dirty="0">
              <a:solidFill>
                <a:srgbClr val="FFFF00"/>
              </a:solidFill>
              <a:ea typeface="华文中宋" pitchFamily="2" charset="-122"/>
            </a:endParaRPr>
          </a:p>
        </p:txBody>
      </p:sp>
      <p:sp>
        <p:nvSpPr>
          <p:cNvPr id="5123" name="Rectangle 7"/>
          <p:cNvSpPr/>
          <p:nvPr>
            <p:ph type="subTitle" idx="1"/>
          </p:nvPr>
        </p:nvSpPr>
        <p:spPr>
          <a:xfrm>
            <a:off x="4049395" y="1340485"/>
            <a:ext cx="6620510" cy="4394835"/>
          </a:xfrm>
        </p:spPr>
        <p:txBody>
          <a:bodyPr vert="horz" wrap="square" lIns="91440" tIns="45720" rIns="91440" bIns="45720" anchor="t" anchorCtr="0"/>
          <a:p>
            <a:pPr algn="l">
              <a:buClrTx/>
              <a:buSzTx/>
              <a:buFont typeface="Wingdings" panose="05000000000000000000" charset="0"/>
            </a:pPr>
            <a:r>
              <a:rPr lang="en-US" altLang="zh-CN" sz="2400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                                    </a:t>
            </a:r>
            <a:r>
              <a:rPr lang="en-US" altLang="zh-CN" sz="3600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                                           </a:t>
            </a:r>
            <a:r>
              <a:rPr lang="en-US" altLang="zh-CN" sz="3600" b="1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                                          </a:t>
            </a: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中国食品产教融合共同体副理事长</a:t>
            </a: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中国食品科学技术学会理事</a:t>
            </a: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方便粉丝方便米粉发明人</a:t>
            </a: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方便粉丝专家、教授级高工</a:t>
            </a: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新中国成立</a:t>
            </a: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60</a:t>
            </a: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“</a:t>
            </a: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三农</a:t>
            </a: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”</a:t>
            </a: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模范人物</a:t>
            </a: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光友薯业创始人</a:t>
            </a: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</a:t>
            </a:r>
            <a:endParaRPr lang="en-US" altLang="zh-CN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endParaRPr lang="zh-CN" altLang="en-US" sz="2400" b="1" dirty="0">
              <a:solidFill>
                <a:srgbClr val="FFFF00"/>
              </a:solidFill>
              <a:latin typeface="华文中宋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            </a:t>
            </a:r>
            <a:r>
              <a:rPr lang="zh-CN" altLang="en-US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邹光友</a:t>
            </a:r>
            <a:r>
              <a:rPr lang="en-US" altLang="zh-CN" sz="2400" b="1" dirty="0">
                <a:solidFill>
                  <a:srgbClr val="FFFF00"/>
                </a:solidFill>
                <a:latin typeface="华文中宋" pitchFamily="2" charset="-122"/>
                <a:ea typeface="宋体" panose="02010600030101010101" pitchFamily="2" charset="-122"/>
                <a:cs typeface="+mn-cs"/>
                <a:sym typeface="宋体" panose="02010600030101010101" pitchFamily="2" charset="-122"/>
              </a:rPr>
              <a:t> </a:t>
            </a:r>
            <a:endParaRPr lang="en-US" altLang="zh-CN" sz="2800" b="1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  <a:p>
            <a:pPr algn="l">
              <a:buClrTx/>
              <a:buSzTx/>
              <a:buFont typeface="Wingdings" panose="05000000000000000000" charset="0"/>
            </a:pPr>
            <a:r>
              <a:rPr lang="en-US" altLang="zh-CN" sz="2800" b="1" dirty="0">
                <a:solidFill>
                  <a:srgbClr val="FFFF00"/>
                </a:solidFill>
                <a:latin typeface="华文中宋" pitchFamily="2" charset="-122"/>
                <a:ea typeface="华文中宋" pitchFamily="2" charset="-122"/>
                <a:cs typeface="+mn-cs"/>
              </a:rPr>
              <a:t>                                                       </a:t>
            </a:r>
            <a:endParaRPr lang="en-US" altLang="zh-CN" sz="2800" b="1" dirty="0">
              <a:solidFill>
                <a:srgbClr val="FFFF00"/>
              </a:solidFill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5124" name="Rectangle 4"/>
          <p:cNvSpPr/>
          <p:nvPr/>
        </p:nvSpPr>
        <p:spPr>
          <a:xfrm>
            <a:off x="2286000" y="709613"/>
            <a:ext cx="7696200" cy="411162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00000"/>
              </a:lnSpc>
            </a:pP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5125" name="Rectangle 6"/>
          <p:cNvSpPr/>
          <p:nvPr/>
        </p:nvSpPr>
        <p:spPr>
          <a:xfrm>
            <a:off x="3719513" y="6388100"/>
            <a:ext cx="5976937" cy="9350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>
              <a:lnSpc>
                <a:spcPct val="100000"/>
              </a:lnSpc>
            </a:pPr>
            <a:endParaRPr lang="en-US" altLang="zh-CN" sz="19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6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655820" y="5589270"/>
            <a:ext cx="4050665" cy="3371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sub-title"/>
              </a:ext>
            </a:extLst>
          </a:bodyPr>
          <a:p>
            <a:pPr algn="l"/>
            <a:r>
              <a:rPr lang="zh-CN" altLang="en-US" sz="2000" b="0" spc="200">
                <a:latin typeface="Arial" panose="020B0604020202020204" pitchFamily="34" charset="0"/>
                <a:ea typeface="微软雅黑" panose="020B0503020204020204" charset="-122"/>
              </a:rPr>
              <a:t>中国红薯博物园</a:t>
            </a:r>
            <a:r>
              <a:rPr lang="en-US" altLang="zh-CN" sz="2000" b="0" spc="200">
                <a:latin typeface="Arial" panose="020B0604020202020204" pitchFamily="34" charset="0"/>
                <a:ea typeface="微软雅黑" panose="020B0503020204020204" charset="-122"/>
              </a:rPr>
              <a:t>  2024.1.27</a:t>
            </a:r>
            <a:endParaRPr lang="en-US" altLang="zh-CN" sz="2000" b="0" spc="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Rectangle 3"/>
          <p:cNvSpPr/>
          <p:nvPr>
            <p:ph idx="1"/>
          </p:nvPr>
        </p:nvSpPr>
        <p:spPr>
          <a:xfrm>
            <a:off x="4872038" y="1989138"/>
            <a:ext cx="4714875" cy="2143125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endParaRPr lang="en-US" altLang="zh-CN" sz="24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400" b="1" dirty="0">
                <a:solidFill>
                  <a:srgbClr val="FFFF00"/>
                </a:solidFill>
              </a:rPr>
              <a:t>         </a:t>
            </a:r>
            <a:r>
              <a:rPr lang="zh-CN" altLang="en-US" b="1" dirty="0">
                <a:solidFill>
                  <a:srgbClr val="FFFF00"/>
                </a:solidFill>
              </a:rPr>
              <a:t>先死后生，发扬敢死队的精神来完成自己的目标任务。敢死队员永不死，不怕死的人容易成功，反而不死。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4339" name="矩形 3"/>
          <p:cNvSpPr/>
          <p:nvPr/>
        </p:nvSpPr>
        <p:spPr>
          <a:xfrm>
            <a:off x="3719513" y="908050"/>
            <a:ext cx="4616450" cy="8477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/>
          <a:p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发扬光友敢死队精神</a:t>
            </a:r>
            <a:endParaRPr lang="zh-CN" altLang="en-US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4340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5362" name="Rectangle 3"/>
          <p:cNvSpPr/>
          <p:nvPr/>
        </p:nvSpPr>
        <p:spPr>
          <a:xfrm>
            <a:off x="3216275" y="1484313"/>
            <a:ext cx="91440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zh-CN" altLang="en-US" sz="6000" dirty="0">
                <a:latin typeface="宋体" panose="02010600030101010101" pitchFamily="2" charset="-122"/>
                <a:ea typeface="宋体" panose="02010600030101010101" pitchFamily="2" charset="-122"/>
              </a:rPr>
              <a:t>生   熟   巧    精</a:t>
            </a:r>
            <a:endParaRPr lang="zh-CN" altLang="en-US" sz="6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6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3" name="Line 4"/>
          <p:cNvSpPr/>
          <p:nvPr/>
        </p:nvSpPr>
        <p:spPr>
          <a:xfrm>
            <a:off x="3897313" y="2605088"/>
            <a:ext cx="11430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4" name="Line 5"/>
          <p:cNvSpPr/>
          <p:nvPr/>
        </p:nvSpPr>
        <p:spPr>
          <a:xfrm>
            <a:off x="5951538" y="2605088"/>
            <a:ext cx="11430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5" name="Line 6"/>
          <p:cNvSpPr/>
          <p:nvPr/>
        </p:nvSpPr>
        <p:spPr>
          <a:xfrm>
            <a:off x="8040688" y="2605088"/>
            <a:ext cx="1143000" cy="0"/>
          </a:xfrm>
          <a:prstGeom prst="line">
            <a:avLst/>
          </a:prstGeom>
          <a:ln w="412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5366" name="Oval 7"/>
          <p:cNvSpPr/>
          <p:nvPr/>
        </p:nvSpPr>
        <p:spPr>
          <a:xfrm>
            <a:off x="4295775" y="2133600"/>
            <a:ext cx="457200" cy="493713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Oval 8"/>
          <p:cNvSpPr/>
          <p:nvPr/>
        </p:nvSpPr>
        <p:spPr>
          <a:xfrm>
            <a:off x="6311900" y="2111375"/>
            <a:ext cx="457200" cy="493713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8" name="Oval 9"/>
          <p:cNvSpPr/>
          <p:nvPr/>
        </p:nvSpPr>
        <p:spPr>
          <a:xfrm>
            <a:off x="8472488" y="2111375"/>
            <a:ext cx="457200" cy="493713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9" name="Rectangle 10"/>
          <p:cNvSpPr/>
          <p:nvPr/>
        </p:nvSpPr>
        <p:spPr>
          <a:xfrm>
            <a:off x="4729163" y="3357563"/>
            <a:ext cx="6096000" cy="1876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俗话讲：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由生到熟、熟能生巧、巧能生精。</a:t>
            </a:r>
            <a:endParaRPr lang="zh-CN" altLang="en-US" sz="4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70" name="Rectangle 3"/>
          <p:cNvSpPr/>
          <p:nvPr/>
        </p:nvSpPr>
        <p:spPr>
          <a:xfrm>
            <a:off x="3000375" y="836613"/>
            <a:ext cx="9144000" cy="15065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en-US" altLang="zh-CN" sz="4000" dirty="0">
                <a:latin typeface="宋体" panose="02010600030101010101" pitchFamily="2" charset="-122"/>
                <a:ea typeface="宋体" panose="02010600030101010101" pitchFamily="2" charset="-122"/>
              </a:rPr>
              <a:t>1.4 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神奇做事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6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7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Rectangle 3"/>
          <p:cNvSpPr/>
          <p:nvPr/>
        </p:nvSpPr>
        <p:spPr>
          <a:xfrm>
            <a:off x="4151313" y="1339850"/>
            <a:ext cx="9144000" cy="18145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 defTabSz="914400">
              <a:tabLst>
                <a:tab pos="228600" algn="l"/>
              </a:tabLst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  <a:r>
              <a:rPr lang="zh-CN" altLang="en-US" sz="40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000" dirty="0">
                <a:latin typeface="宋体" panose="02010600030101010101" pitchFamily="2" charset="-122"/>
                <a:ea typeface="宋体" panose="02010600030101010101" pitchFamily="2" charset="-122"/>
              </a:rPr>
              <a:t>熟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4400" eaLnBrk="0" hangingPunct="0">
              <a:tabLst>
                <a:tab pos="228600" algn="l"/>
              </a:tabLst>
            </a:pPr>
            <a:endParaRPr lang="en-US" altLang="zh-CN" sz="8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4438650" y="3284538"/>
            <a:ext cx="9144000" cy="1365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熟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即熟练，可由生到熟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5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8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Rectangle 3"/>
          <p:cNvSpPr/>
          <p:nvPr/>
        </p:nvSpPr>
        <p:spPr>
          <a:xfrm>
            <a:off x="4224338" y="1433513"/>
            <a:ext cx="9144000" cy="631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defTabSz="914400" eaLnBrk="0" hangingPunct="0">
              <a:tabLst>
                <a:tab pos="228600" algn="l"/>
              </a:tabLst>
            </a:pPr>
            <a:r>
              <a:rPr lang="zh-CN" altLang="en-US" sz="4400" dirty="0">
                <a:latin typeface="Arial" panose="020B0604020202020204" pitchFamily="34" charset="0"/>
                <a:ea typeface="宋体" panose="02010600030101010101" pitchFamily="2" charset="-122"/>
              </a:rPr>
              <a:t>巧</a:t>
            </a:r>
            <a:endParaRPr lang="en-US" altLang="zh-CN" sz="4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4222750" y="3140075"/>
            <a:ext cx="9144000" cy="1365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/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巧</a:t>
            </a:r>
            <a:r>
              <a:rPr lang="en-US" altLang="zh-CN" sz="3600" dirty="0">
                <a:latin typeface="Times New Roman" panose="02020603050405020304" pitchFamily="18" charset="0"/>
                <a:ea typeface="宋体" panose="02010600030101010101" pitchFamily="2" charset="-122"/>
              </a:rPr>
              <a:t>—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即巧妙，可由熟到巧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5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2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3"/>
          <p:cNvSpPr/>
          <p:nvPr/>
        </p:nvSpPr>
        <p:spPr>
          <a:xfrm>
            <a:off x="4583113" y="981075"/>
            <a:ext cx="3105150" cy="584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4400" eaLnBrk="0" hangingPunct="0">
              <a:tabLst>
                <a:tab pos="228600" algn="l"/>
              </a:tabLst>
            </a:pPr>
            <a:r>
              <a:rPr lang="zh-CN" altLang="en-US" sz="4000" dirty="0">
                <a:latin typeface="Arial" panose="020B0604020202020204" pitchFamily="34" charset="0"/>
                <a:ea typeface="宋体" panose="02010600030101010101" pitchFamily="2" charset="-122"/>
              </a:rPr>
              <a:t>精</a:t>
            </a:r>
            <a:endParaRPr lang="en-US" altLang="zh-CN" sz="4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4583113" y="2420938"/>
            <a:ext cx="5668962" cy="29400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/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精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——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即精神、神奇，由巧到精，不用眼看，用心或手等器管来感觉，用感觉准确、快速判断，潜意识中的不自主的会干得又快又准</a:t>
            </a: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hangingPunct="0"/>
            <a:endParaRPr lang="en-US" altLang="zh-CN" sz="5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6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标题 1"/>
          <p:cNvSpPr>
            <a:spLocks noGrp="1"/>
          </p:cNvSpPr>
          <p:nvPr>
            <p:ph type="title"/>
          </p:nvPr>
        </p:nvSpPr>
        <p:spPr>
          <a:xfrm>
            <a:off x="2024063" y="1214438"/>
            <a:ext cx="8229600" cy="1236662"/>
          </a:xfrm>
        </p:spPr>
        <p:txBody>
          <a:bodyPr vert="horz" wrap="square" lIns="91440" tIns="45720" rIns="91440" bIns="45720" anchor="ctr" anchorCtr="0"/>
          <a:p>
            <a:r>
              <a:rPr lang="zh-CN" altLang="en-US" sz="3200" dirty="0">
                <a:solidFill>
                  <a:srgbClr val="FFFF00"/>
                </a:solidFill>
                <a:latin typeface="宋体" panose="02010600030101010101" pitchFamily="2" charset="-122"/>
              </a:rPr>
              <a:t>怎样才能快速由生到熟到巧到精，做到神奇做事的效果？</a:t>
            </a:r>
            <a:br>
              <a:rPr lang="en-US" altLang="zh-CN" dirty="0">
                <a:solidFill>
                  <a:srgbClr val="FFFF00"/>
                </a:solidFill>
                <a:latin typeface="宋体" panose="02010600030101010101" pitchFamily="2" charset="-122"/>
              </a:rPr>
            </a:br>
            <a:endParaRPr lang="zh-CN" altLang="en-US" dirty="0"/>
          </a:p>
        </p:txBody>
      </p:sp>
      <p:sp>
        <p:nvSpPr>
          <p:cNvPr id="19459" name="内容占位符 2"/>
          <p:cNvSpPr>
            <a:spLocks noGrp="1"/>
          </p:cNvSpPr>
          <p:nvPr>
            <p:ph idx="1"/>
          </p:nvPr>
        </p:nvSpPr>
        <p:spPr>
          <a:xfrm>
            <a:off x="4799013" y="2781300"/>
            <a:ext cx="4972050" cy="4894263"/>
          </a:xfrm>
        </p:spPr>
        <p:txBody>
          <a:bodyPr vert="horz" wrap="square" lIns="91440" tIns="45720" rIns="91440" bIns="45720" anchor="t" anchorCtr="0"/>
          <a:p>
            <a:pPr algn="just">
              <a:buNone/>
            </a:pPr>
            <a:r>
              <a:rPr lang="zh-CN" altLang="en-US" b="1" dirty="0">
                <a:solidFill>
                  <a:srgbClr val="FFFF00"/>
                </a:solidFill>
                <a:latin typeface="宋体" panose="02010600030101010101" pitchFamily="2" charset="-122"/>
              </a:rPr>
              <a:t>多做事</a:t>
            </a:r>
            <a:endParaRPr lang="zh-CN" altLang="en-US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zh-CN" altLang="en-US" b="1" dirty="0">
                <a:solidFill>
                  <a:srgbClr val="FFFF00"/>
                </a:solidFill>
                <a:latin typeface="宋体" panose="02010600030101010101" pitchFamily="2" charset="-122"/>
              </a:rPr>
              <a:t>用心做事</a:t>
            </a:r>
            <a:endParaRPr lang="en-US" altLang="zh-CN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algn="just">
              <a:buNone/>
            </a:pPr>
            <a:r>
              <a:rPr lang="zh-CN" altLang="en-US" b="1" dirty="0">
                <a:solidFill>
                  <a:srgbClr val="FFFF00"/>
                </a:solidFill>
                <a:latin typeface="宋体" panose="02010600030101010101" pitchFamily="2" charset="-122"/>
              </a:rPr>
              <a:t>长期坚持</a:t>
            </a:r>
            <a:r>
              <a:rPr lang="zh-CN" altLang="en-US" b="1" dirty="0">
                <a:solidFill>
                  <a:srgbClr val="FFFF00"/>
                </a:solidFill>
              </a:rPr>
              <a:t> 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19460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内容占位符 2"/>
          <p:cNvSpPr>
            <a:spLocks noGrp="1"/>
          </p:cNvSpPr>
          <p:nvPr>
            <p:ph idx="1"/>
          </p:nvPr>
        </p:nvSpPr>
        <p:spPr>
          <a:xfrm>
            <a:off x="2495550" y="836613"/>
            <a:ext cx="8229600" cy="4894262"/>
          </a:xfrm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US" altLang="zh-CN" sz="4000" b="1" dirty="0">
                <a:solidFill>
                  <a:srgbClr val="FFFF00"/>
                </a:solidFill>
              </a:rPr>
              <a:t>2</a:t>
            </a:r>
            <a:r>
              <a:rPr lang="zh-CN" altLang="en-US" sz="4000" b="1" dirty="0">
                <a:solidFill>
                  <a:srgbClr val="FFFF00"/>
                </a:solidFill>
              </a:rPr>
              <a:t>、按五大阶梯成长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0483" name="AutoShape 9"/>
          <p:cNvSpPr/>
          <p:nvPr/>
        </p:nvSpPr>
        <p:spPr>
          <a:xfrm>
            <a:off x="4440238" y="2420938"/>
            <a:ext cx="358775" cy="2492375"/>
          </a:xfrm>
          <a:prstGeom prst="upArrow">
            <a:avLst>
              <a:gd name="adj1" fmla="val 50000"/>
              <a:gd name="adj2" fmla="val 171549"/>
            </a:avLst>
          </a:prstGeom>
          <a:solidFill>
            <a:schemeClr val="bg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solidFill>
                <a:schemeClr val="bg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4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图片 4" descr="C:\Users\Administrator\Desktop\五大阶梯.png五大阶梯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872038" y="1889125"/>
            <a:ext cx="4311650" cy="3841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1774825" y="836613"/>
            <a:ext cx="8229600" cy="1236662"/>
          </a:xfrm>
        </p:spPr>
        <p:txBody>
          <a:bodyPr vert="horz" wrap="square" lIns="91440" tIns="45720" rIns="91440" bIns="45720" anchor="ctr" anchorCtr="0"/>
          <a:p>
            <a:r>
              <a:rPr lang="en-US" altLang="zh-CN" sz="4000" b="1" dirty="0">
                <a:solidFill>
                  <a:srgbClr val="FFFF00"/>
                </a:solidFill>
              </a:rPr>
              <a:t>2.1 </a:t>
            </a:r>
            <a:r>
              <a:rPr lang="zh-CN" altLang="en-US" sz="4000" b="1" dirty="0">
                <a:solidFill>
                  <a:srgbClr val="FFFF00"/>
                </a:solidFill>
              </a:rPr>
              <a:t>企业文化</a:t>
            </a:r>
            <a:br>
              <a:rPr lang="en-US" altLang="zh-CN" b="1" dirty="0">
                <a:solidFill>
                  <a:srgbClr val="FFFF00"/>
                </a:solidFill>
              </a:rPr>
            </a:br>
            <a:endParaRPr lang="zh-CN" altLang="en-US" dirty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727575" y="1643063"/>
            <a:ext cx="4500563" cy="3929062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光友人生格言</a:t>
            </a:r>
            <a:endParaRPr lang="en-US" altLang="zh-CN" b="1" i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光友“五步曲”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光友成功模式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光友理念篇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光友观念篇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  <a:latin typeface="宋体" panose="02010600030101010101" pitchFamily="2" charset="-122"/>
              </a:rPr>
              <a:t>光友精神篇</a:t>
            </a:r>
            <a:endParaRPr lang="en-US" altLang="zh-CN" b="1" dirty="0">
              <a:solidFill>
                <a:srgbClr val="FFFF00"/>
              </a:solidFill>
              <a:latin typeface="宋体" panose="02010600030101010101" pitchFamily="2" charset="-122"/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光友心态篇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1508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内容占位符 2"/>
          <p:cNvSpPr>
            <a:spLocks noGrp="1"/>
          </p:cNvSpPr>
          <p:nvPr>
            <p:ph idx="1"/>
          </p:nvPr>
        </p:nvSpPr>
        <p:spPr>
          <a:xfrm>
            <a:off x="1952625" y="642938"/>
            <a:ext cx="8229600" cy="4894262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2.2 </a:t>
            </a:r>
            <a:r>
              <a:rPr lang="zh-CN" altLang="en-US" b="1" dirty="0">
                <a:solidFill>
                  <a:srgbClr val="FFFF00"/>
                </a:solidFill>
              </a:rPr>
              <a:t>管理制度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22531" name="内容占位符 2"/>
          <p:cNvSpPr txBox="1"/>
          <p:nvPr/>
        </p:nvSpPr>
        <p:spPr>
          <a:xfrm>
            <a:off x="4595813" y="357188"/>
            <a:ext cx="4071937" cy="5786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 eaLnBrk="0" hangingPunct="0">
              <a:lnSpc>
                <a:spcPct val="100000"/>
              </a:lnSpc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管理法则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员工行为规范  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光友人事管理制度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员工奖罚条例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光友薯业例行会议及工作 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光友薯业报帐流程图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行政管理制度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发展系统制度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财务管理制度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管系统管理制度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生产系统管理制度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其它</a:t>
            </a:r>
            <a:endParaRPr lang="en-US" altLang="zh-CN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endParaRPr lang="en-US" altLang="zh-CN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00000"/>
              </a:lnSpc>
              <a:buChar char="•"/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2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内容占位符 2"/>
          <p:cNvSpPr>
            <a:spLocks noGrp="1"/>
          </p:cNvSpPr>
          <p:nvPr>
            <p:ph idx="1"/>
          </p:nvPr>
        </p:nvSpPr>
        <p:spPr>
          <a:xfrm>
            <a:off x="2422525" y="763588"/>
            <a:ext cx="8229600" cy="4894262"/>
          </a:xfrm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2.3</a:t>
            </a:r>
            <a:r>
              <a:rPr lang="zh-CN" altLang="en-US" b="1" dirty="0">
                <a:solidFill>
                  <a:srgbClr val="FFFF00"/>
                </a:solidFill>
              </a:rPr>
              <a:t>业务知识</a:t>
            </a:r>
            <a:endParaRPr lang="en-US" altLang="zh-CN" b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光友管理共性业务知识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光友人力资源管理业务知识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光友行政管理业务知识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光友投资发展业务知识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质量篇（质管业务知识）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光友营销业务知识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光友生产业务知识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其它业务知识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3555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2095500" y="1000125"/>
            <a:ext cx="8229600" cy="1236663"/>
          </a:xfrm>
        </p:spPr>
        <p:txBody>
          <a:bodyPr vert="horz" wrap="square" lIns="91440" tIns="45720" rIns="91440" bIns="45720" anchor="ctr" anchorCtr="0"/>
          <a:p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、成功心态</a:t>
            </a:r>
            <a:br>
              <a:rPr lang="en-US" altLang="zh-CN" b="1" dirty="0">
                <a:solidFill>
                  <a:srgbClr val="FFFF00"/>
                </a:solidFill>
              </a:rPr>
            </a:br>
            <a:endParaRPr lang="zh-CN" altLang="en-US" dirty="0"/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>
          <a:xfrm>
            <a:off x="4595813" y="1857375"/>
            <a:ext cx="5357812" cy="3192463"/>
          </a:xfrm>
        </p:spPr>
        <p:txBody>
          <a:bodyPr vert="horz" wrap="square" lIns="91440" tIns="45720" rIns="91440" bIns="45720" anchor="t" anchorCtr="0"/>
          <a:p>
            <a:r>
              <a:rPr lang="zh-CN" altLang="en-US" b="1" dirty="0">
                <a:solidFill>
                  <a:srgbClr val="FFFF00"/>
                </a:solidFill>
              </a:rPr>
              <a:t>光友心经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FFFF00"/>
                </a:solidFill>
              </a:rPr>
              <a:t>粉丝心态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FFFF00"/>
                </a:solidFill>
              </a:rPr>
              <a:t>活用光友人生格言</a:t>
            </a:r>
            <a:endParaRPr lang="en-US" altLang="zh-CN" b="1" dirty="0">
              <a:solidFill>
                <a:srgbClr val="FFFF00"/>
              </a:solidFill>
            </a:endParaRPr>
          </a:p>
          <a:p>
            <a:r>
              <a:rPr lang="zh-CN" altLang="en-US" b="1" dirty="0">
                <a:solidFill>
                  <a:srgbClr val="FFFF00"/>
                </a:solidFill>
              </a:rPr>
              <a:t>神奇做事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6148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85838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内容占位符 2"/>
          <p:cNvSpPr>
            <a:spLocks noGrp="1"/>
          </p:cNvSpPr>
          <p:nvPr>
            <p:ph idx="1"/>
          </p:nvPr>
        </p:nvSpPr>
        <p:spPr>
          <a:xfrm>
            <a:off x="4475163" y="1123950"/>
            <a:ext cx="5735637" cy="4895850"/>
          </a:xfrm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2.4 </a:t>
            </a:r>
            <a:r>
              <a:rPr lang="zh-CN" altLang="en-US" b="1" dirty="0">
                <a:solidFill>
                  <a:srgbClr val="FFFF00"/>
                </a:solidFill>
              </a:rPr>
              <a:t>操作技能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endParaRPr lang="en-US" altLang="zh-CN" dirty="0"/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即高效简单的管理方法，业务操作的熟练程度，创新办法的进步等等。</a:t>
            </a:r>
            <a:endParaRPr lang="zh-CN" altLang="en-US" dirty="0"/>
          </a:p>
        </p:txBody>
      </p:sp>
      <p:pic>
        <p:nvPicPr>
          <p:cNvPr id="24579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内容占位符 2"/>
          <p:cNvSpPr>
            <a:spLocks noGrp="1"/>
          </p:cNvSpPr>
          <p:nvPr>
            <p:ph idx="1"/>
          </p:nvPr>
        </p:nvSpPr>
        <p:spPr>
          <a:xfrm>
            <a:off x="1919288" y="765175"/>
            <a:ext cx="8229600" cy="4894263"/>
          </a:xfrm>
        </p:spPr>
        <p:txBody>
          <a:bodyPr vert="horz" wrap="square" lIns="91440" tIns="45720" rIns="91440" bIns="45720" anchor="t" anchorCtr="0"/>
          <a:p>
            <a:pPr algn="ctr">
              <a:buNone/>
            </a:pPr>
            <a:r>
              <a:rPr lang="en-US" altLang="zh-CN" sz="4000" b="1" dirty="0">
                <a:solidFill>
                  <a:srgbClr val="FFFF00"/>
                </a:solidFill>
              </a:rPr>
              <a:t>3</a:t>
            </a:r>
            <a:r>
              <a:rPr lang="zh-CN" altLang="en-US" sz="4000" b="1" dirty="0">
                <a:solidFill>
                  <a:srgbClr val="FFFF00"/>
                </a:solidFill>
              </a:rPr>
              <a:t>、按五大标准执行</a:t>
            </a:r>
            <a:endParaRPr lang="en-US" altLang="zh-CN" sz="4000" b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   年度、月度计划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   管理制度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   岗位职责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   主管指令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   自己计划</a:t>
            </a:r>
            <a:endParaRPr lang="zh-CN" altLang="en-US" b="1" dirty="0">
              <a:solidFill>
                <a:srgbClr val="FFFF00"/>
              </a:solidFill>
            </a:endParaRPr>
          </a:p>
          <a:p>
            <a:pPr algn="ctr"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5603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/>
          <p:nvPr>
            <p:ph type="title"/>
          </p:nvPr>
        </p:nvSpPr>
        <p:spPr>
          <a:xfrm>
            <a:off x="3575050" y="2997200"/>
            <a:ext cx="7502525" cy="1236663"/>
          </a:xfrm>
        </p:spPr>
        <p:txBody>
          <a:bodyPr vert="horz" wrap="square" lIns="91440" tIns="45720" rIns="91440" bIns="45720" anchor="ctr" anchorCtr="0"/>
          <a:p>
            <a:br>
              <a:rPr lang="zh-CN" altLang="en-US" sz="4000" dirty="0"/>
            </a:br>
            <a:r>
              <a:rPr lang="zh-CN" altLang="en-US" sz="3200" dirty="0"/>
              <a:t>    </a:t>
            </a:r>
            <a:r>
              <a:rPr lang="en-US" altLang="zh-CN" sz="3200" dirty="0">
                <a:solidFill>
                  <a:srgbClr val="FFFF00"/>
                </a:solidFill>
              </a:rPr>
              <a:t>PLAN(</a:t>
            </a:r>
            <a:r>
              <a:rPr lang="zh-CN" altLang="en-US" sz="3200" dirty="0">
                <a:solidFill>
                  <a:srgbClr val="FFFF00"/>
                </a:solidFill>
              </a:rPr>
              <a:t>计划</a:t>
            </a:r>
            <a:r>
              <a:rPr lang="en-US" altLang="zh-CN" sz="3200" dirty="0">
                <a:solidFill>
                  <a:srgbClr val="FFFF00"/>
                </a:solidFill>
              </a:rPr>
              <a:t>)</a:t>
            </a:r>
            <a:r>
              <a:rPr lang="zh-CN" altLang="en-US" sz="3200" dirty="0">
                <a:solidFill>
                  <a:srgbClr val="FFFF00"/>
                </a:solidFill>
              </a:rPr>
              <a:t> </a:t>
            </a:r>
            <a:br>
              <a:rPr lang="zh-CN" altLang="en-US" sz="3200" dirty="0">
                <a:solidFill>
                  <a:srgbClr val="FFFF00"/>
                </a:solidFill>
              </a:rPr>
            </a:br>
            <a:br>
              <a:rPr lang="zh-CN" altLang="en-US" sz="3200" dirty="0">
                <a:solidFill>
                  <a:srgbClr val="FFFF00"/>
                </a:solidFill>
              </a:rPr>
            </a:br>
            <a:r>
              <a:rPr lang="zh-CN" altLang="en-US" sz="3200" dirty="0">
                <a:solidFill>
                  <a:srgbClr val="FFFF00"/>
                </a:solidFill>
              </a:rPr>
              <a:t>  </a:t>
            </a:r>
            <a:r>
              <a:rPr lang="en-US" altLang="zh-CN" sz="3200" dirty="0">
                <a:solidFill>
                  <a:srgbClr val="FFFF00"/>
                </a:solidFill>
              </a:rPr>
              <a:t>ACTION(</a:t>
            </a:r>
            <a:r>
              <a:rPr lang="zh-CN" altLang="en-US" sz="3200" dirty="0">
                <a:solidFill>
                  <a:srgbClr val="FFFF00"/>
                </a:solidFill>
              </a:rPr>
              <a:t>修正</a:t>
            </a:r>
            <a:r>
              <a:rPr lang="en-US" altLang="zh-CN" sz="3200" dirty="0">
                <a:solidFill>
                  <a:srgbClr val="FFFF00"/>
                </a:solidFill>
              </a:rPr>
              <a:t>)</a:t>
            </a:r>
            <a:r>
              <a:rPr lang="zh-CN" altLang="en-US" sz="3200" dirty="0">
                <a:solidFill>
                  <a:srgbClr val="FFFF00"/>
                </a:solidFill>
              </a:rPr>
              <a:t>                 </a:t>
            </a:r>
            <a:r>
              <a:rPr lang="en-US" altLang="zh-CN" sz="3200" dirty="0">
                <a:solidFill>
                  <a:srgbClr val="FFFF00"/>
                </a:solidFill>
              </a:rPr>
              <a:t>DO(</a:t>
            </a:r>
            <a:r>
              <a:rPr lang="zh-CN" altLang="en-US" sz="3200" dirty="0">
                <a:solidFill>
                  <a:srgbClr val="FFFF00"/>
                </a:solidFill>
              </a:rPr>
              <a:t>执行</a:t>
            </a:r>
            <a:r>
              <a:rPr lang="en-US" altLang="zh-CN" sz="3200" dirty="0">
                <a:solidFill>
                  <a:srgbClr val="FFFF00"/>
                </a:solidFill>
              </a:rPr>
              <a:t>)</a:t>
            </a:r>
            <a:r>
              <a:rPr lang="zh-CN" altLang="en-US" sz="3200" dirty="0">
                <a:solidFill>
                  <a:srgbClr val="FFFF00"/>
                </a:solidFill>
              </a:rPr>
              <a:t> </a:t>
            </a:r>
            <a:br>
              <a:rPr lang="zh-CN" altLang="en-US" sz="3200" dirty="0">
                <a:solidFill>
                  <a:srgbClr val="FFFF00"/>
                </a:solidFill>
              </a:rPr>
            </a:br>
            <a:br>
              <a:rPr lang="zh-CN" altLang="en-US" sz="3200" dirty="0">
                <a:solidFill>
                  <a:srgbClr val="FFFF00"/>
                </a:solidFill>
              </a:rPr>
            </a:br>
            <a:br>
              <a:rPr lang="zh-CN" altLang="en-US" sz="3200" dirty="0">
                <a:solidFill>
                  <a:srgbClr val="FFFF00"/>
                </a:solidFill>
              </a:rPr>
            </a:br>
            <a:r>
              <a:rPr lang="zh-CN" altLang="en-US" sz="3200" dirty="0">
                <a:solidFill>
                  <a:srgbClr val="FFFF00"/>
                </a:solidFill>
              </a:rPr>
              <a:t>    </a:t>
            </a:r>
            <a:r>
              <a:rPr lang="en-US" altLang="zh-CN" sz="3200" dirty="0">
                <a:solidFill>
                  <a:srgbClr val="FFFF00"/>
                </a:solidFill>
              </a:rPr>
              <a:t>CHECK(</a:t>
            </a:r>
            <a:r>
              <a:rPr lang="zh-CN" altLang="en-US" sz="3200" dirty="0">
                <a:solidFill>
                  <a:srgbClr val="FFFF00"/>
                </a:solidFill>
              </a:rPr>
              <a:t>检查</a:t>
            </a:r>
            <a:r>
              <a:rPr lang="en-US" altLang="zh-CN" sz="3200" dirty="0">
                <a:solidFill>
                  <a:srgbClr val="FFFF00"/>
                </a:solidFill>
              </a:rPr>
              <a:t>)</a:t>
            </a:r>
            <a:r>
              <a:rPr lang="zh-CN" altLang="en-US" sz="3200" dirty="0">
                <a:solidFill>
                  <a:srgbClr val="FFFF00"/>
                </a:solidFill>
              </a:rPr>
              <a:t> </a:t>
            </a:r>
            <a:br>
              <a:rPr lang="zh-CN" altLang="en-US" sz="3200" dirty="0">
                <a:solidFill>
                  <a:srgbClr val="FFFF00"/>
                </a:solidFill>
              </a:rPr>
            </a:br>
            <a:endParaRPr lang="en-US" altLang="zh-CN" sz="3200" dirty="0">
              <a:solidFill>
                <a:srgbClr val="FFFF00"/>
              </a:solidFill>
            </a:endParaRPr>
          </a:p>
        </p:txBody>
      </p:sp>
      <p:grpSp>
        <p:nvGrpSpPr>
          <p:cNvPr id="26627" name="Group 3"/>
          <p:cNvGrpSpPr/>
          <p:nvPr/>
        </p:nvGrpSpPr>
        <p:grpSpPr>
          <a:xfrm>
            <a:off x="4800600" y="2205038"/>
            <a:ext cx="1325563" cy="1093787"/>
            <a:chOff x="3242" y="9104"/>
            <a:chExt cx="1155" cy="1114"/>
          </a:xfrm>
        </p:grpSpPr>
        <p:sp>
          <p:nvSpPr>
            <p:cNvPr id="26628" name="Arc 4"/>
            <p:cNvSpPr/>
            <p:nvPr/>
          </p:nvSpPr>
          <p:spPr>
            <a:xfrm flipH="1">
              <a:off x="3242" y="9104"/>
              <a:ext cx="1029" cy="1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1597" h="21600" fill="none">
                  <a:moveTo>
                    <a:pt x="-1" y="0"/>
                  </a:moveTo>
                  <a:cubicBezTo>
                    <a:pt x="11794" y="0"/>
                    <a:pt x="21408" y="9461"/>
                    <a:pt x="21597" y="21254"/>
                  </a:cubicBezTo>
                </a:path>
                <a:path w="21597" h="21600" stroke="0">
                  <a:moveTo>
                    <a:pt x="-1" y="0"/>
                  </a:moveTo>
                  <a:cubicBezTo>
                    <a:pt x="11794" y="0"/>
                    <a:pt x="21408" y="9461"/>
                    <a:pt x="21597" y="2125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29" name="Line 5"/>
            <p:cNvSpPr/>
            <p:nvPr/>
          </p:nvSpPr>
          <p:spPr>
            <a:xfrm>
              <a:off x="4292" y="9104"/>
              <a:ext cx="105" cy="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</p:grpSp>
      <p:grpSp>
        <p:nvGrpSpPr>
          <p:cNvPr id="26630" name="Group 6"/>
          <p:cNvGrpSpPr/>
          <p:nvPr/>
        </p:nvGrpSpPr>
        <p:grpSpPr>
          <a:xfrm>
            <a:off x="8766175" y="2219325"/>
            <a:ext cx="1317625" cy="1079500"/>
            <a:chOff x="8095" y="9884"/>
            <a:chExt cx="1132" cy="1251"/>
          </a:xfrm>
        </p:grpSpPr>
        <p:sp>
          <p:nvSpPr>
            <p:cNvPr id="26631" name="Line 7"/>
            <p:cNvSpPr/>
            <p:nvPr/>
          </p:nvSpPr>
          <p:spPr>
            <a:xfrm>
              <a:off x="9227" y="10976"/>
              <a:ext cx="0" cy="159"/>
            </a:xfrm>
            <a:prstGeom prst="line">
              <a:avLst/>
            </a:prstGeom>
            <a:ln w="9525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6632" name="Arc 8"/>
            <p:cNvSpPr/>
            <p:nvPr/>
          </p:nvSpPr>
          <p:spPr>
            <a:xfrm>
              <a:off x="8095" y="9884"/>
              <a:ext cx="1132" cy="10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4053" h="21717" fill="none">
                  <a:moveTo>
                    <a:pt x="-1" y="139"/>
                  </a:moveTo>
                  <a:cubicBezTo>
                    <a:pt x="814" y="46"/>
                    <a:pt x="1633" y="-1"/>
                    <a:pt x="2453" y="0"/>
                  </a:cubicBezTo>
                  <a:cubicBezTo>
                    <a:pt x="14382" y="0"/>
                    <a:pt x="24053" y="9670"/>
                    <a:pt x="24053" y="21600"/>
                  </a:cubicBezTo>
                  <a:cubicBezTo>
                    <a:pt x="24053" y="21638"/>
                    <a:pt x="24052" y="21677"/>
                    <a:pt x="24052" y="21716"/>
                  </a:cubicBezTo>
                </a:path>
                <a:path w="24053" h="21717" stroke="0">
                  <a:moveTo>
                    <a:pt x="-1" y="139"/>
                  </a:moveTo>
                  <a:cubicBezTo>
                    <a:pt x="814" y="46"/>
                    <a:pt x="1633" y="-1"/>
                    <a:pt x="2453" y="0"/>
                  </a:cubicBezTo>
                  <a:cubicBezTo>
                    <a:pt x="14382" y="0"/>
                    <a:pt x="24053" y="9670"/>
                    <a:pt x="24053" y="21600"/>
                  </a:cubicBezTo>
                  <a:cubicBezTo>
                    <a:pt x="24053" y="21638"/>
                    <a:pt x="24052" y="21677"/>
                    <a:pt x="24052" y="21716"/>
                  </a:cubicBezTo>
                  <a:lnTo>
                    <a:pt x="2453" y="2160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6633" name="Group 9"/>
          <p:cNvGrpSpPr/>
          <p:nvPr/>
        </p:nvGrpSpPr>
        <p:grpSpPr>
          <a:xfrm>
            <a:off x="4800600" y="3717925"/>
            <a:ext cx="1323975" cy="1352550"/>
            <a:chOff x="3242" y="10664"/>
            <a:chExt cx="1139" cy="1270"/>
          </a:xfrm>
        </p:grpSpPr>
        <p:sp>
          <p:nvSpPr>
            <p:cNvPr id="26634" name="Line 10"/>
            <p:cNvSpPr/>
            <p:nvPr/>
          </p:nvSpPr>
          <p:spPr>
            <a:xfrm flipV="1">
              <a:off x="3242" y="10664"/>
              <a:ext cx="0" cy="156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6635" name="Arc 11"/>
            <p:cNvSpPr/>
            <p:nvPr/>
          </p:nvSpPr>
          <p:spPr>
            <a:xfrm flipH="1">
              <a:off x="3242" y="10820"/>
              <a:ext cx="1139" cy="11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3895" h="21600" fill="none">
                  <a:moveTo>
                    <a:pt x="23894" y="523"/>
                  </a:moveTo>
                  <a:cubicBezTo>
                    <a:pt x="23610" y="12245"/>
                    <a:pt x="14026" y="21599"/>
                    <a:pt x="2301" y="21600"/>
                  </a:cubicBezTo>
                  <a:cubicBezTo>
                    <a:pt x="1532" y="21600"/>
                    <a:pt x="764" y="21558"/>
                    <a:pt x="-1" y="21477"/>
                  </a:cubicBezTo>
                </a:path>
                <a:path w="23895" h="21600" stroke="0">
                  <a:moveTo>
                    <a:pt x="23894" y="523"/>
                  </a:moveTo>
                  <a:cubicBezTo>
                    <a:pt x="23610" y="12245"/>
                    <a:pt x="14026" y="21599"/>
                    <a:pt x="2301" y="21600"/>
                  </a:cubicBezTo>
                  <a:cubicBezTo>
                    <a:pt x="1532" y="21600"/>
                    <a:pt x="764" y="21558"/>
                    <a:pt x="-1" y="21477"/>
                  </a:cubicBezTo>
                  <a:lnTo>
                    <a:pt x="2301" y="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26636" name="Group 12"/>
          <p:cNvGrpSpPr/>
          <p:nvPr/>
        </p:nvGrpSpPr>
        <p:grpSpPr>
          <a:xfrm rot="4736190">
            <a:off x="8915400" y="3663950"/>
            <a:ext cx="1195388" cy="1436688"/>
            <a:chOff x="8095" y="9884"/>
            <a:chExt cx="1132" cy="1251"/>
          </a:xfrm>
        </p:grpSpPr>
        <p:sp>
          <p:nvSpPr>
            <p:cNvPr id="26637" name="Line 13"/>
            <p:cNvSpPr/>
            <p:nvPr/>
          </p:nvSpPr>
          <p:spPr>
            <a:xfrm>
              <a:off x="9227" y="10976"/>
              <a:ext cx="0" cy="159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med" len="med"/>
            </a:ln>
          </p:spPr>
        </p:sp>
        <p:sp>
          <p:nvSpPr>
            <p:cNvPr id="26638" name="Arc 14"/>
            <p:cNvSpPr/>
            <p:nvPr/>
          </p:nvSpPr>
          <p:spPr>
            <a:xfrm>
              <a:off x="8095" y="9884"/>
              <a:ext cx="1132" cy="10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pathLst>
                <a:path w="24053" h="21717" fill="none">
                  <a:moveTo>
                    <a:pt x="-1" y="139"/>
                  </a:moveTo>
                  <a:cubicBezTo>
                    <a:pt x="814" y="46"/>
                    <a:pt x="1633" y="-1"/>
                    <a:pt x="2453" y="0"/>
                  </a:cubicBezTo>
                  <a:cubicBezTo>
                    <a:pt x="14382" y="0"/>
                    <a:pt x="24053" y="9670"/>
                    <a:pt x="24053" y="21600"/>
                  </a:cubicBezTo>
                  <a:cubicBezTo>
                    <a:pt x="24053" y="21638"/>
                    <a:pt x="24052" y="21677"/>
                    <a:pt x="24052" y="21716"/>
                  </a:cubicBezTo>
                </a:path>
                <a:path w="24053" h="21717" stroke="0">
                  <a:moveTo>
                    <a:pt x="-1" y="139"/>
                  </a:moveTo>
                  <a:cubicBezTo>
                    <a:pt x="814" y="46"/>
                    <a:pt x="1633" y="-1"/>
                    <a:pt x="2453" y="0"/>
                  </a:cubicBezTo>
                  <a:cubicBezTo>
                    <a:pt x="14382" y="0"/>
                    <a:pt x="24053" y="9670"/>
                    <a:pt x="24053" y="21600"/>
                  </a:cubicBezTo>
                  <a:cubicBezTo>
                    <a:pt x="24053" y="21638"/>
                    <a:pt x="24052" y="21677"/>
                    <a:pt x="24052" y="21716"/>
                  </a:cubicBezTo>
                  <a:lnTo>
                    <a:pt x="2453" y="21600"/>
                  </a:lnTo>
                  <a:close/>
                </a:path>
              </a:pathLst>
            </a:custGeom>
            <a:noFill/>
            <a:ln w="25400" cap="flat" cmpd="sng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6639" name="Rectangle 15"/>
          <p:cNvSpPr/>
          <p:nvPr/>
        </p:nvSpPr>
        <p:spPr>
          <a:xfrm>
            <a:off x="1919288" y="547688"/>
            <a:ext cx="5545137" cy="7778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100000"/>
              </a:lnSpc>
            </a:pP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0" name="矩形 15"/>
          <p:cNvSpPr/>
          <p:nvPr/>
        </p:nvSpPr>
        <p:spPr>
          <a:xfrm>
            <a:off x="2422525" y="841375"/>
            <a:ext cx="4572000" cy="1346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3200" dirty="0">
                <a:latin typeface="Arial" panose="020B0604020202020204" pitchFamily="34" charset="0"/>
                <a:ea typeface="宋体" panose="02010600030101010101" pitchFamily="2" charset="-122"/>
              </a:rPr>
              <a:t>3.1</a:t>
            </a: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年度、月度计划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         </a:t>
            </a:r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按照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PDCA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执行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4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Rectangle 3"/>
          <p:cNvSpPr>
            <a:spLocks noGrp="1"/>
          </p:cNvSpPr>
          <p:nvPr>
            <p:ph idx="1"/>
          </p:nvPr>
        </p:nvSpPr>
        <p:spPr>
          <a:xfrm>
            <a:off x="4424363" y="1052513"/>
            <a:ext cx="5797550" cy="48942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计划 （</a:t>
            </a:r>
            <a:r>
              <a:rPr lang="en-US" altLang="zh-CN" b="1" dirty="0">
                <a:solidFill>
                  <a:srgbClr val="FFFF00"/>
                </a:solidFill>
              </a:rPr>
              <a:t>PLAN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接纳 要制定计划，先练好接纳的心态。        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身边发生的一切，都是正常的！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765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440238" y="1196975"/>
            <a:ext cx="5915025" cy="4894263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接纳目标任务：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a.</a:t>
            </a:r>
            <a:r>
              <a:rPr lang="zh-CN" altLang="en-US" b="1" dirty="0">
                <a:solidFill>
                  <a:srgbClr val="FFFF00"/>
                </a:solidFill>
              </a:rPr>
              <a:t>自己要的目标怎么办？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b.</a:t>
            </a:r>
            <a:r>
              <a:rPr lang="zh-CN" altLang="en-US" b="1" dirty="0">
                <a:solidFill>
                  <a:srgbClr val="FFFF00"/>
                </a:solidFill>
              </a:rPr>
              <a:t>主管给的，但自己不接纳的目标怎么办？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c .</a:t>
            </a:r>
            <a:r>
              <a:rPr lang="zh-CN" altLang="en-US" b="1" dirty="0">
                <a:solidFill>
                  <a:srgbClr val="FFFF00"/>
                </a:solidFill>
              </a:rPr>
              <a:t>什么目标都不要怎么办？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自己常常处于上述哪种情况呢？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8675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xfrm>
            <a:off x="4478338" y="781050"/>
            <a:ext cx="5815012" cy="3348038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制定计划：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可以书面计划，可以在心中计划。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制定计划要素：目标、时间、地点、人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员、标准。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经销商月度、年度计划及奖励政策。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29699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Rectangle 4"/>
          <p:cNvSpPr/>
          <p:nvPr/>
        </p:nvSpPr>
        <p:spPr>
          <a:xfrm>
            <a:off x="2574925" y="771525"/>
            <a:ext cx="8229600" cy="45926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/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按年月日分解并完成目标任务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3" name="Text Box 5"/>
          <p:cNvSpPr txBox="1"/>
          <p:nvPr/>
        </p:nvSpPr>
        <p:spPr>
          <a:xfrm>
            <a:off x="3719513" y="1325563"/>
            <a:ext cx="2520950" cy="385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年度计划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4" name="AutoShape 6"/>
          <p:cNvSpPr/>
          <p:nvPr/>
        </p:nvSpPr>
        <p:spPr>
          <a:xfrm>
            <a:off x="4872038" y="1792288"/>
            <a:ext cx="287337" cy="420687"/>
          </a:xfrm>
          <a:prstGeom prst="downArrow">
            <a:avLst>
              <a:gd name="adj1" fmla="val 50000"/>
              <a:gd name="adj2" fmla="val 3370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5" name="Text Box 7"/>
          <p:cNvSpPr txBox="1"/>
          <p:nvPr/>
        </p:nvSpPr>
        <p:spPr>
          <a:xfrm>
            <a:off x="4440238" y="2182813"/>
            <a:ext cx="1101725" cy="3857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月计划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6" name="AutoShape 8"/>
          <p:cNvSpPr/>
          <p:nvPr/>
        </p:nvSpPr>
        <p:spPr>
          <a:xfrm>
            <a:off x="4872038" y="2649538"/>
            <a:ext cx="287337" cy="419100"/>
          </a:xfrm>
          <a:prstGeom prst="downArrow">
            <a:avLst>
              <a:gd name="adj1" fmla="val 50000"/>
              <a:gd name="adj2" fmla="val 3358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7" name="Text Box 9"/>
          <p:cNvSpPr txBox="1"/>
          <p:nvPr/>
        </p:nvSpPr>
        <p:spPr>
          <a:xfrm>
            <a:off x="4440238" y="3117850"/>
            <a:ext cx="1101725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周计划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8" name="Text Box 10"/>
          <p:cNvSpPr txBox="1"/>
          <p:nvPr/>
        </p:nvSpPr>
        <p:spPr>
          <a:xfrm>
            <a:off x="4440238" y="3895725"/>
            <a:ext cx="1101725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日计划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9" name="AutoShape 11"/>
          <p:cNvSpPr/>
          <p:nvPr/>
        </p:nvSpPr>
        <p:spPr>
          <a:xfrm>
            <a:off x="4872038" y="3506788"/>
            <a:ext cx="288925" cy="419100"/>
          </a:xfrm>
          <a:prstGeom prst="downArrow">
            <a:avLst>
              <a:gd name="adj1" fmla="val 50000"/>
              <a:gd name="adj2" fmla="val 333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0" name="Text Box 12"/>
          <p:cNvSpPr txBox="1"/>
          <p:nvPr/>
        </p:nvSpPr>
        <p:spPr>
          <a:xfrm>
            <a:off x="3648075" y="4752975"/>
            <a:ext cx="6084888" cy="385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         单项计划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1" name="Line 13"/>
          <p:cNvSpPr/>
          <p:nvPr/>
        </p:nvSpPr>
        <p:spPr>
          <a:xfrm>
            <a:off x="6888163" y="4986338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2" name="Line 14"/>
          <p:cNvSpPr/>
          <p:nvPr/>
        </p:nvSpPr>
        <p:spPr>
          <a:xfrm>
            <a:off x="8040688" y="4986338"/>
            <a:ext cx="3603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3" name="Line 15"/>
          <p:cNvSpPr/>
          <p:nvPr/>
        </p:nvSpPr>
        <p:spPr>
          <a:xfrm>
            <a:off x="6816725" y="5532438"/>
            <a:ext cx="0" cy="25876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34" name="Text Box 16"/>
          <p:cNvSpPr txBox="1"/>
          <p:nvPr/>
        </p:nvSpPr>
        <p:spPr>
          <a:xfrm>
            <a:off x="6456363" y="5765800"/>
            <a:ext cx="795337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实现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5" name="AutoShape 17"/>
          <p:cNvSpPr/>
          <p:nvPr/>
        </p:nvSpPr>
        <p:spPr>
          <a:xfrm>
            <a:off x="4872038" y="4362450"/>
            <a:ext cx="288925" cy="419100"/>
          </a:xfrm>
          <a:prstGeom prst="downArrow">
            <a:avLst>
              <a:gd name="adj1" fmla="val 50000"/>
              <a:gd name="adj2" fmla="val 3339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6" name="Text Box 18"/>
          <p:cNvSpPr txBox="1"/>
          <p:nvPr/>
        </p:nvSpPr>
        <p:spPr>
          <a:xfrm>
            <a:off x="6167438" y="4752975"/>
            <a:ext cx="795337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执行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7" name="Text Box 19"/>
          <p:cNvSpPr txBox="1"/>
          <p:nvPr/>
        </p:nvSpPr>
        <p:spPr>
          <a:xfrm>
            <a:off x="7319963" y="4752975"/>
            <a:ext cx="795337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检查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8" name="Text Box 20"/>
          <p:cNvSpPr txBox="1"/>
          <p:nvPr/>
        </p:nvSpPr>
        <p:spPr>
          <a:xfrm>
            <a:off x="8328025" y="4752975"/>
            <a:ext cx="795338" cy="3857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修正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39" name="Line 21"/>
          <p:cNvSpPr/>
          <p:nvPr/>
        </p:nvSpPr>
        <p:spPr>
          <a:xfrm>
            <a:off x="5808663" y="4986338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740" name="Line 22"/>
          <p:cNvSpPr/>
          <p:nvPr/>
        </p:nvSpPr>
        <p:spPr>
          <a:xfrm>
            <a:off x="4943475" y="5065713"/>
            <a:ext cx="0" cy="4222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41" name="Line 23"/>
          <p:cNvSpPr/>
          <p:nvPr/>
        </p:nvSpPr>
        <p:spPr>
          <a:xfrm flipV="1">
            <a:off x="8832850" y="5141913"/>
            <a:ext cx="0" cy="3667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42" name="Line 24"/>
          <p:cNvSpPr/>
          <p:nvPr/>
        </p:nvSpPr>
        <p:spPr>
          <a:xfrm>
            <a:off x="4943475" y="5532438"/>
            <a:ext cx="38877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0743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Rectangle 28"/>
          <p:cNvSpPr>
            <a:spLocks noGrp="1"/>
          </p:cNvSpPr>
          <p:nvPr>
            <p:ph type="title"/>
          </p:nvPr>
        </p:nvSpPr>
        <p:spPr>
          <a:xfrm>
            <a:off x="2135188" y="333375"/>
            <a:ext cx="8229600" cy="1338263"/>
          </a:xfrm>
        </p:spPr>
        <p:txBody>
          <a:bodyPr vert="horz" wrap="square" lIns="91440" tIns="45720" rIns="91440" bIns="45720" anchor="ctr" anchorCtr="0"/>
          <a:p>
            <a:pPr algn="l" eaLnBrk="1" hangingPunct="1"/>
            <a:r>
              <a:rPr lang="zh-CN" altLang="en-US" sz="2800" b="1" dirty="0">
                <a:solidFill>
                  <a:srgbClr val="FFFF00"/>
                </a:solidFill>
              </a:rPr>
              <a:t>完成目标任务两大要素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sp>
        <p:nvSpPr>
          <p:cNvPr id="31747" name="Rectangle 29"/>
          <p:cNvSpPr/>
          <p:nvPr/>
        </p:nvSpPr>
        <p:spPr>
          <a:xfrm>
            <a:off x="1992313" y="1203325"/>
            <a:ext cx="8229600" cy="52943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marL="342900" indent="-342900"/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质量   数量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Text Box 30"/>
          <p:cNvSpPr txBox="1"/>
          <p:nvPr/>
        </p:nvSpPr>
        <p:spPr>
          <a:xfrm>
            <a:off x="5016500" y="1793875"/>
            <a:ext cx="2232025" cy="3857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目标任务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9" name="AutoShape 31"/>
          <p:cNvSpPr/>
          <p:nvPr/>
        </p:nvSpPr>
        <p:spPr>
          <a:xfrm>
            <a:off x="5951538" y="2214563"/>
            <a:ext cx="287337" cy="842962"/>
          </a:xfrm>
          <a:prstGeom prst="downArrow">
            <a:avLst>
              <a:gd name="adj1" fmla="val 50000"/>
              <a:gd name="adj2" fmla="val 6754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0" name="AutoShape 32"/>
          <p:cNvSpPr/>
          <p:nvPr/>
        </p:nvSpPr>
        <p:spPr>
          <a:xfrm>
            <a:off x="5951538" y="3309938"/>
            <a:ext cx="288925" cy="503237"/>
          </a:xfrm>
          <a:prstGeom prst="downArrow">
            <a:avLst>
              <a:gd name="adj1" fmla="val 50000"/>
              <a:gd name="adj2" fmla="val 401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1" name="AutoShape 33"/>
          <p:cNvSpPr/>
          <p:nvPr/>
        </p:nvSpPr>
        <p:spPr>
          <a:xfrm>
            <a:off x="5951538" y="4067175"/>
            <a:ext cx="288925" cy="504825"/>
          </a:xfrm>
          <a:prstGeom prst="downArrow">
            <a:avLst>
              <a:gd name="adj1" fmla="val 50000"/>
              <a:gd name="adj2" fmla="val 402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2" name="Text Box 34"/>
          <p:cNvSpPr txBox="1"/>
          <p:nvPr/>
        </p:nvSpPr>
        <p:spPr>
          <a:xfrm>
            <a:off x="7751763" y="2130425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自己确认达标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3" name="Text Box 35"/>
          <p:cNvSpPr txBox="1"/>
          <p:nvPr/>
        </p:nvSpPr>
        <p:spPr>
          <a:xfrm>
            <a:off x="7732713" y="2759075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客户确认达标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4" name="Text Box 36"/>
          <p:cNvSpPr txBox="1"/>
          <p:nvPr/>
        </p:nvSpPr>
        <p:spPr>
          <a:xfrm>
            <a:off x="7804150" y="3432175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主管确认达标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55" name="Line 37"/>
          <p:cNvSpPr/>
          <p:nvPr/>
        </p:nvSpPr>
        <p:spPr>
          <a:xfrm>
            <a:off x="7464425" y="2298700"/>
            <a:ext cx="3603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6" name="Line 38"/>
          <p:cNvSpPr/>
          <p:nvPr/>
        </p:nvSpPr>
        <p:spPr>
          <a:xfrm>
            <a:off x="7464425" y="2298700"/>
            <a:ext cx="0" cy="13493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7" name="Line 39"/>
          <p:cNvSpPr/>
          <p:nvPr/>
        </p:nvSpPr>
        <p:spPr>
          <a:xfrm>
            <a:off x="7464425" y="3648075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58" name="Line 40"/>
          <p:cNvSpPr/>
          <p:nvPr/>
        </p:nvSpPr>
        <p:spPr>
          <a:xfrm flipH="1">
            <a:off x="7032625" y="2973388"/>
            <a:ext cx="35877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59" name="Text Box 41"/>
          <p:cNvSpPr txBox="1"/>
          <p:nvPr/>
        </p:nvSpPr>
        <p:spPr>
          <a:xfrm>
            <a:off x="6456363" y="2468563"/>
            <a:ext cx="428625" cy="85725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高质量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0" name="Text Box 42"/>
          <p:cNvSpPr txBox="1"/>
          <p:nvPr/>
        </p:nvSpPr>
        <p:spPr>
          <a:xfrm>
            <a:off x="5159375" y="4657725"/>
            <a:ext cx="1944688" cy="336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marL="342900" indent="-342900">
              <a:spcBef>
                <a:spcPct val="50000"/>
              </a:spcBef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超额完成数量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1" name="Line 43"/>
          <p:cNvSpPr/>
          <p:nvPr/>
        </p:nvSpPr>
        <p:spPr>
          <a:xfrm>
            <a:off x="7464425" y="4067175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62" name="Line 44"/>
          <p:cNvSpPr/>
          <p:nvPr/>
        </p:nvSpPr>
        <p:spPr>
          <a:xfrm>
            <a:off x="7464425" y="4067175"/>
            <a:ext cx="0" cy="13477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63" name="Line 45"/>
          <p:cNvSpPr/>
          <p:nvPr/>
        </p:nvSpPr>
        <p:spPr>
          <a:xfrm>
            <a:off x="7464425" y="4826000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64" name="Line 46"/>
          <p:cNvSpPr/>
          <p:nvPr/>
        </p:nvSpPr>
        <p:spPr>
          <a:xfrm>
            <a:off x="7464425" y="5414963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765" name="Line 47"/>
          <p:cNvSpPr/>
          <p:nvPr/>
        </p:nvSpPr>
        <p:spPr>
          <a:xfrm flipH="1">
            <a:off x="6888163" y="4826000"/>
            <a:ext cx="50323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1766" name="Text Box 48"/>
          <p:cNvSpPr txBox="1"/>
          <p:nvPr/>
        </p:nvSpPr>
        <p:spPr>
          <a:xfrm>
            <a:off x="7896225" y="3900488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自己确认完成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7" name="Text Box 49"/>
          <p:cNvSpPr txBox="1"/>
          <p:nvPr/>
        </p:nvSpPr>
        <p:spPr>
          <a:xfrm>
            <a:off x="7875588" y="4525963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客户确认完成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8" name="Text Box 50"/>
          <p:cNvSpPr txBox="1"/>
          <p:nvPr/>
        </p:nvSpPr>
        <p:spPr>
          <a:xfrm>
            <a:off x="7896225" y="5078413"/>
            <a:ext cx="1714500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/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主管确认完成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69" name="Line 51"/>
          <p:cNvSpPr/>
          <p:nvPr/>
        </p:nvSpPr>
        <p:spPr>
          <a:xfrm flipH="1">
            <a:off x="7464425" y="2973388"/>
            <a:ext cx="4318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1770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4295775" y="1052513"/>
            <a:ext cx="6819900" cy="48942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执行（</a:t>
            </a:r>
            <a:r>
              <a:rPr lang="en-US" altLang="zh-CN" b="1" dirty="0">
                <a:solidFill>
                  <a:srgbClr val="FFFF00"/>
                </a:solidFill>
              </a:rPr>
              <a:t>DO</a:t>
            </a:r>
            <a:r>
              <a:rPr lang="zh-CN" altLang="en-US" b="1" dirty="0">
                <a:solidFill>
                  <a:srgbClr val="FFFF00"/>
                </a:solidFill>
              </a:rPr>
              <a:t>）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提高销售业务，计划后重在执行。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277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4362450" y="858838"/>
            <a:ext cx="6002338" cy="48942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执行计划参照标准：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①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  <a:r>
              <a:rPr lang="zh-CN" altLang="en-US" b="1" dirty="0">
                <a:solidFill>
                  <a:srgbClr val="FFFF00"/>
                </a:solidFill>
              </a:rPr>
              <a:t>同经销商共同制定的年度、月度计划；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②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  <a:r>
              <a:rPr lang="zh-CN" altLang="en-US" b="1" dirty="0">
                <a:solidFill>
                  <a:srgbClr val="FFFF00"/>
                </a:solidFill>
              </a:rPr>
              <a:t>同经销商开展业务的管理规则（或制度）；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③</a:t>
            </a:r>
            <a:r>
              <a:rPr lang="en-US" altLang="zh-CN" b="1" dirty="0">
                <a:solidFill>
                  <a:srgbClr val="FFFF00"/>
                </a:solidFill>
              </a:rPr>
              <a:t>.</a:t>
            </a:r>
            <a:r>
              <a:rPr lang="zh-CN" altLang="en-US" b="1" dirty="0">
                <a:solidFill>
                  <a:srgbClr val="FFFF00"/>
                </a:solidFill>
              </a:rPr>
              <a:t>市场变化 。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33795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3"/>
          <p:cNvSpPr>
            <a:spLocks noGrp="1"/>
          </p:cNvSpPr>
          <p:nvPr>
            <p:ph idx="1"/>
          </p:nvPr>
        </p:nvSpPr>
        <p:spPr>
          <a:xfrm>
            <a:off x="2309813" y="642938"/>
            <a:ext cx="7872412" cy="4894262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                      1.1  </a:t>
            </a:r>
            <a:r>
              <a:rPr lang="zh-CN" altLang="en-US" b="1" dirty="0">
                <a:solidFill>
                  <a:srgbClr val="FFFF00"/>
                </a:solidFill>
              </a:rPr>
              <a:t>光友心经</a:t>
            </a:r>
            <a:endParaRPr lang="en-US" altLang="zh-CN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zh-CN" altLang="en-US" b="1" dirty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意愿百分百，</a:t>
            </a:r>
            <a:endParaRPr lang="zh-CN" altLang="en-US" b="1" dirty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方法无限多；</a:t>
            </a:r>
            <a:endParaRPr lang="zh-CN" altLang="en-US" b="1" dirty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成果大与小，</a:t>
            </a:r>
            <a:endParaRPr lang="zh-CN" altLang="en-US" b="1" dirty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关键在自我。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717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3"/>
          <p:cNvSpPr>
            <a:spLocks noGrp="1"/>
          </p:cNvSpPr>
          <p:nvPr>
            <p:ph idx="1"/>
          </p:nvPr>
        </p:nvSpPr>
        <p:spPr>
          <a:xfrm>
            <a:off x="4395788" y="703263"/>
            <a:ext cx="5897562" cy="4894262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检查（</a:t>
            </a:r>
            <a:r>
              <a:rPr lang="en-US" altLang="zh-CN" b="1" dirty="0">
                <a:solidFill>
                  <a:srgbClr val="FFFF00"/>
                </a:solidFill>
              </a:rPr>
              <a:t>CHECK</a:t>
            </a:r>
            <a:r>
              <a:rPr lang="zh-CN" altLang="en-US" b="1" dirty="0">
                <a:solidFill>
                  <a:srgbClr val="FFFF00"/>
                </a:solidFill>
              </a:rPr>
              <a:t>） 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执行计划业绩怎么样？只有通过检查才知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道。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检查方式： </a:t>
            </a:r>
            <a:r>
              <a:rPr lang="en-US" altLang="zh-CN" b="1" dirty="0">
                <a:solidFill>
                  <a:srgbClr val="FFFF00"/>
                </a:solidFill>
              </a:rPr>
              <a:t>1</a:t>
            </a:r>
            <a:r>
              <a:rPr lang="zh-CN" altLang="en-US" b="1" dirty="0">
                <a:solidFill>
                  <a:srgbClr val="FFFF00"/>
                </a:solidFill>
              </a:rPr>
              <a:t>、自查  </a:t>
            </a:r>
            <a:r>
              <a:rPr lang="en-US" altLang="zh-CN" b="1" dirty="0">
                <a:solidFill>
                  <a:srgbClr val="FFFF00"/>
                </a:solidFill>
              </a:rPr>
              <a:t>2</a:t>
            </a:r>
            <a:r>
              <a:rPr lang="zh-CN" altLang="en-US" b="1" dirty="0">
                <a:solidFill>
                  <a:srgbClr val="FFFF00"/>
                </a:solidFill>
              </a:rPr>
              <a:t>、他查：上级主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管、客户、部下主管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4819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4483100" y="763588"/>
            <a:ext cx="5665788" cy="489585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修正（</a:t>
            </a:r>
            <a:r>
              <a:rPr lang="en-US" altLang="zh-CN" b="1" dirty="0">
                <a:solidFill>
                  <a:srgbClr val="FFFF00"/>
                </a:solidFill>
              </a:rPr>
              <a:t>ACTION</a:t>
            </a:r>
            <a:r>
              <a:rPr lang="zh-CN" altLang="en-US" b="1" dirty="0">
                <a:solidFill>
                  <a:srgbClr val="FFFF00"/>
                </a:solidFill>
              </a:rPr>
              <a:t>）</a:t>
            </a:r>
            <a:endParaRPr lang="zh-CN" altLang="en-US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检查发现未达到目标任务或执行有偏差，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需及时修正。 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修正是对执行后的补充执行，属重复劳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动，但这种重复劳动是必需的。任何工作这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种重复的修正是必要的，但应越少越好。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eaLnBrk="1" hangingPunct="1">
              <a:buNone/>
            </a:pPr>
            <a:endParaRPr lang="zh-CN" altLang="en-US" dirty="0"/>
          </a:p>
        </p:txBody>
      </p:sp>
      <p:pic>
        <p:nvPicPr>
          <p:cNvPr id="35843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标题 1"/>
          <p:cNvSpPr>
            <a:spLocks noGrp="1"/>
          </p:cNvSpPr>
          <p:nvPr>
            <p:ph type="title"/>
          </p:nvPr>
        </p:nvSpPr>
        <p:spPr>
          <a:xfrm>
            <a:off x="4224338" y="765175"/>
            <a:ext cx="4114800" cy="982663"/>
          </a:xfrm>
        </p:spPr>
        <p:txBody>
          <a:bodyPr vert="horz" wrap="square" lIns="91440" tIns="45720" rIns="91440" bIns="45720" anchor="ctr" anchorCtr="0"/>
          <a:p>
            <a:pPr algn="l"/>
            <a:r>
              <a:rPr lang="en-US" altLang="zh-CN" sz="3200" b="1" dirty="0">
                <a:solidFill>
                  <a:srgbClr val="FFFF00"/>
                </a:solidFill>
              </a:rPr>
              <a:t>3.2 </a:t>
            </a:r>
            <a:r>
              <a:rPr lang="zh-CN" altLang="en-US" sz="3200" b="1" dirty="0">
                <a:solidFill>
                  <a:srgbClr val="FFFF00"/>
                </a:solidFill>
              </a:rPr>
              <a:t>管理制度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  <p:sp>
        <p:nvSpPr>
          <p:cNvPr id="36867" name="标题 1"/>
          <p:cNvSpPr txBox="1"/>
          <p:nvPr/>
        </p:nvSpPr>
        <p:spPr>
          <a:xfrm>
            <a:off x="4295775" y="2060575"/>
            <a:ext cx="6411913" cy="9826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zh-CN" altLang="en-US" sz="3200" dirty="0">
                <a:latin typeface="Arial" panose="020B0604020202020204" pitchFamily="34" charset="0"/>
                <a:ea typeface="宋体" panose="02010600030101010101" pitchFamily="2" charset="-122"/>
              </a:rPr>
              <a:t>学习管理制度中取得的重大成果</a:t>
            </a: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6868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7890" name="内容占位符 2"/>
          <p:cNvSpPr>
            <a:spLocks noGrp="1"/>
          </p:cNvSpPr>
          <p:nvPr>
            <p:ph idx="1"/>
          </p:nvPr>
        </p:nvSpPr>
        <p:spPr>
          <a:xfrm>
            <a:off x="3503613" y="1123950"/>
            <a:ext cx="8229600" cy="4894263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3.3 </a:t>
            </a:r>
            <a:r>
              <a:rPr lang="zh-CN" altLang="en-US" b="1" dirty="0">
                <a:solidFill>
                  <a:srgbClr val="FFFF00"/>
                </a:solidFill>
              </a:rPr>
              <a:t>岗位职责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 </a:t>
            </a:r>
            <a:r>
              <a:rPr lang="zh-CN" altLang="en-US" sz="2800" dirty="0">
                <a:solidFill>
                  <a:srgbClr val="FFFF00"/>
                </a:solidFill>
              </a:rPr>
              <a:t>编写岗位职责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zh-CN" sz="2800" dirty="0">
                <a:solidFill>
                  <a:srgbClr val="FFFF00"/>
                </a:solidFill>
              </a:rPr>
              <a:t>                        </a:t>
            </a:r>
            <a:r>
              <a:rPr lang="zh-CN" altLang="en-US" sz="2800" dirty="0">
                <a:solidFill>
                  <a:srgbClr val="FFFF00"/>
                </a:solidFill>
              </a:rPr>
              <a:t>记住岗位职责及权限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FF00"/>
                </a:solidFill>
              </a:rPr>
              <a:t>                        履行岗位职责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FF00"/>
                </a:solidFill>
              </a:rPr>
              <a:t>                        执行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FF00"/>
                </a:solidFill>
              </a:rPr>
              <a:t>                        自查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FF00"/>
                </a:solidFill>
              </a:rPr>
              <a:t>                        逐级检查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rgbClr val="FFFF00"/>
                </a:solidFill>
              </a:rPr>
              <a:t>                        案例分享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3789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9938" name="Rectangle 3"/>
          <p:cNvSpPr/>
          <p:nvPr>
            <p:ph idx="1"/>
          </p:nvPr>
        </p:nvSpPr>
        <p:spPr>
          <a:xfrm>
            <a:off x="3359150" y="981075"/>
            <a:ext cx="8229600" cy="4895850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3.4</a:t>
            </a:r>
            <a:r>
              <a:rPr lang="zh-CN" altLang="en-US" b="1" dirty="0">
                <a:solidFill>
                  <a:srgbClr val="FFFF00"/>
                </a:solidFill>
              </a:rPr>
              <a:t> 主管指令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原则：下级服从上级！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   一切行动听指挥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                 </a:t>
            </a:r>
            <a:r>
              <a:rPr lang="zh-CN" altLang="en-US" sz="2800" b="1" dirty="0">
                <a:solidFill>
                  <a:srgbClr val="FFFF00"/>
                </a:solidFill>
              </a:rPr>
              <a:t>认同主管，相信主管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接受指令，相信指令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执行指令，百分百完成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执行完毕，主动报告结果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39939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62" name="Rectangle 3"/>
          <p:cNvSpPr/>
          <p:nvPr>
            <p:ph idx="1"/>
          </p:nvPr>
        </p:nvSpPr>
        <p:spPr>
          <a:xfrm>
            <a:off x="3432175" y="908050"/>
            <a:ext cx="8229600" cy="4894263"/>
          </a:xfrm>
        </p:spPr>
        <p:txBody>
          <a:bodyPr vert="horz" wrap="square" lIns="91440" tIns="45720" rIns="91440" bIns="45720" anchor="t" anchorCtr="0"/>
          <a:p>
            <a:pPr>
              <a:lnSpc>
                <a:spcPct val="90000"/>
              </a:lnSpc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3.5 </a:t>
            </a:r>
            <a:r>
              <a:rPr lang="zh-CN" altLang="en-US" b="1" dirty="0">
                <a:solidFill>
                  <a:srgbClr val="FFFF00"/>
                </a:solidFill>
              </a:rPr>
              <a:t>自己计划</a:t>
            </a:r>
            <a:endParaRPr lang="en-US" altLang="zh-CN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自己根据以上四大标准制定自己的计划！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年度计划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月度计划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周计划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日计划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专题活动计划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                     单个事例计划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buNone/>
            </a:pPr>
            <a:endParaRPr lang="zh-CN" altLang="en-US" b="1" dirty="0">
              <a:solidFill>
                <a:srgbClr val="FFFF00"/>
              </a:solidFill>
            </a:endParaRPr>
          </a:p>
        </p:txBody>
      </p:sp>
      <p:pic>
        <p:nvPicPr>
          <p:cNvPr id="40963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1986" name="Rectangle 2"/>
          <p:cNvSpPr>
            <a:spLocks noGrp="1"/>
          </p:cNvSpPr>
          <p:nvPr>
            <p:ph type="subTitle" idx="1"/>
          </p:nvPr>
        </p:nvSpPr>
        <p:spPr>
          <a:xfrm>
            <a:off x="3790950" y="2205038"/>
            <a:ext cx="6400800" cy="101282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Tx/>
              <a:buSzTx/>
              <a:buFontTx/>
            </a:pPr>
            <a:r>
              <a:rPr lang="zh-CN" altLang="en-US" sz="8800" b="1" dirty="0">
                <a:solidFill>
                  <a:srgbClr val="FFFF00"/>
                </a:solidFill>
                <a:latin typeface="+mn-lt"/>
                <a:ea typeface="宋体" panose="02010600030101010101" pitchFamily="2" charset="-122"/>
                <a:cs typeface="+mn-cs"/>
              </a:rPr>
              <a:t>谢谢！</a:t>
            </a:r>
            <a:endParaRPr lang="zh-CN" altLang="en-US" sz="8800" b="1" dirty="0">
              <a:solidFill>
                <a:srgbClr val="FFFF00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987" name="Text Box 3"/>
          <p:cNvSpPr txBox="1"/>
          <p:nvPr/>
        </p:nvSpPr>
        <p:spPr>
          <a:xfrm>
            <a:off x="2895600" y="1120775"/>
            <a:ext cx="9906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endParaRPr lang="zh-CN" altLang="en-US" sz="60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88" name="Rectangle 4"/>
          <p:cNvSpPr/>
          <p:nvPr/>
        </p:nvSpPr>
        <p:spPr>
          <a:xfrm>
            <a:off x="3000375" y="1716088"/>
            <a:ext cx="5473700" cy="18669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zh-CN" altLang="en-US" sz="100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41989" name="Rectangle 5"/>
          <p:cNvSpPr/>
          <p:nvPr/>
        </p:nvSpPr>
        <p:spPr>
          <a:xfrm>
            <a:off x="4656138" y="4908550"/>
            <a:ext cx="4248150" cy="13255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endParaRPr lang="zh-CN" altLang="en-US" sz="4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990" name="Text Box 6"/>
          <p:cNvSpPr txBox="1"/>
          <p:nvPr/>
        </p:nvSpPr>
        <p:spPr>
          <a:xfrm>
            <a:off x="4008438" y="4595813"/>
            <a:ext cx="6192837" cy="5334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  <p:sp>
        <p:nvSpPr>
          <p:cNvPr id="41991" name="Rectangle 7"/>
          <p:cNvSpPr/>
          <p:nvPr/>
        </p:nvSpPr>
        <p:spPr>
          <a:xfrm>
            <a:off x="1881188" y="2424113"/>
            <a:ext cx="8424862" cy="4127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92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3"/>
          <p:cNvSpPr>
            <a:spLocks noGrp="1"/>
          </p:cNvSpPr>
          <p:nvPr>
            <p:ph idx="1"/>
          </p:nvPr>
        </p:nvSpPr>
        <p:spPr>
          <a:xfrm>
            <a:off x="4152900" y="981075"/>
            <a:ext cx="6254750" cy="4892675"/>
          </a:xfrm>
        </p:spPr>
        <p:txBody>
          <a:bodyPr vert="horz" wrap="square" lIns="91440" tIns="45720" rIns="91440" bIns="45720" anchor="t" anchorCtr="0"/>
          <a:p>
            <a:pPr algn="ctr" eaLnBrk="1" hangingPunct="1">
              <a:buNone/>
            </a:pPr>
            <a:r>
              <a:rPr lang="en-US" altLang="zh-CN" b="1" dirty="0">
                <a:solidFill>
                  <a:srgbClr val="FFFF00"/>
                </a:solidFill>
              </a:rPr>
              <a:t>1.2  </a:t>
            </a:r>
            <a:r>
              <a:rPr lang="zh-CN" altLang="en-US" b="1" dirty="0">
                <a:solidFill>
                  <a:srgbClr val="FFFF00"/>
                </a:solidFill>
              </a:rPr>
              <a:t>粉丝心态</a:t>
            </a:r>
            <a:endParaRPr lang="en-US" altLang="zh-CN" b="1" dirty="0">
              <a:solidFill>
                <a:srgbClr val="FFFF00"/>
              </a:solidFill>
            </a:endParaRPr>
          </a:p>
          <a:p>
            <a:pPr algn="ctr" eaLnBrk="1" hangingPunct="1">
              <a:buNone/>
            </a:pPr>
            <a:endParaRPr lang="en-US" altLang="zh-CN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400" b="1" dirty="0">
                <a:solidFill>
                  <a:srgbClr val="FFFF00"/>
                </a:solidFill>
              </a:rPr>
              <a:t> 邹光友</a:t>
            </a:r>
            <a:endParaRPr lang="zh-CN" altLang="en-US" sz="24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几度追星成疯狂，只缘心中有偶像。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以此热爱身边人，学习万众之所长。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自己爱人人爱己，心如不落红太阳。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粉丝人生粉丝心，要让世界放光芒。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8195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3"/>
          <p:cNvSpPr/>
          <p:nvPr>
            <p:ph idx="1"/>
          </p:nvPr>
        </p:nvSpPr>
        <p:spPr>
          <a:xfrm>
            <a:off x="3575050" y="765175"/>
            <a:ext cx="7751763" cy="5281613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3600" b="1" dirty="0">
                <a:solidFill>
                  <a:srgbClr val="FFFF00"/>
                </a:solidFill>
              </a:rPr>
              <a:t>   </a:t>
            </a:r>
            <a:r>
              <a:rPr lang="en-US" altLang="zh-CN" sz="2800" b="1" dirty="0">
                <a:solidFill>
                  <a:srgbClr val="FFFF00"/>
                </a:solidFill>
              </a:rPr>
              <a:t>1.3  </a:t>
            </a:r>
            <a:r>
              <a:rPr lang="zh-CN" altLang="en-US" sz="2800" b="1" dirty="0">
                <a:solidFill>
                  <a:srgbClr val="FFFF00"/>
                </a:solidFill>
              </a:rPr>
              <a:t>活用光友人生格言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（</a:t>
            </a:r>
            <a:r>
              <a:rPr lang="en-US" altLang="zh-CN" sz="2800" b="1" dirty="0">
                <a:solidFill>
                  <a:srgbClr val="FFFF00"/>
                </a:solidFill>
              </a:rPr>
              <a:t>1</a:t>
            </a:r>
            <a:r>
              <a:rPr lang="zh-CN" altLang="en-US" sz="2800" b="1" dirty="0">
                <a:solidFill>
                  <a:srgbClr val="FFFF00"/>
                </a:solidFill>
              </a:rPr>
              <a:t>）超越平凡，一丝不苟；要想超越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平凡，就得一丝不苟地生活和工作。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 （</a:t>
            </a:r>
            <a:r>
              <a:rPr lang="en-US" altLang="zh-CN" sz="2800" b="1" dirty="0">
                <a:solidFill>
                  <a:srgbClr val="FFFF00"/>
                </a:solidFill>
              </a:rPr>
              <a:t>2</a:t>
            </a:r>
            <a:r>
              <a:rPr lang="zh-CN" altLang="en-US" sz="2800" b="1" dirty="0">
                <a:solidFill>
                  <a:srgbClr val="FFFF00"/>
                </a:solidFill>
              </a:rPr>
              <a:t>）粉丝人生粉丝心，要让世界放光芒。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3</a:t>
            </a:r>
            <a:r>
              <a:rPr lang="zh-CN" altLang="en-US" sz="2800" b="1" dirty="0">
                <a:solidFill>
                  <a:srgbClr val="FFFF00"/>
                </a:solidFill>
              </a:rPr>
              <a:t>）拥有成功的心态，事业就能成功。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4</a:t>
            </a:r>
            <a:r>
              <a:rPr lang="zh-CN" altLang="en-US" sz="2800" b="1" dirty="0">
                <a:solidFill>
                  <a:srgbClr val="FFFF00"/>
                </a:solidFill>
              </a:rPr>
              <a:t>）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福要双降，祸不双行。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5</a:t>
            </a:r>
            <a:r>
              <a:rPr lang="zh-CN" altLang="en-US" sz="2800" b="1" dirty="0">
                <a:solidFill>
                  <a:srgbClr val="FFFF00"/>
                </a:solidFill>
              </a:rPr>
              <a:t>）学会自我平衡心态，天天都有好心情。 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（6）心胸有多宽广，道路就有多远长。。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（7）心胸有多宽广，道路就有多远长。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8</a:t>
            </a:r>
            <a:r>
              <a:rPr lang="zh-CN" altLang="en-US" sz="2800" b="1" dirty="0">
                <a:solidFill>
                  <a:srgbClr val="FFFF00"/>
                </a:solidFill>
              </a:rPr>
              <a:t>）终身学习，向一切有益的可学习的学习。。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9219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3"/>
          <p:cNvSpPr/>
          <p:nvPr>
            <p:ph idx="1"/>
          </p:nvPr>
        </p:nvSpPr>
        <p:spPr>
          <a:xfrm>
            <a:off x="3432175" y="836613"/>
            <a:ext cx="7721600" cy="5281612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 （</a:t>
            </a:r>
            <a:r>
              <a:rPr lang="en-US" altLang="zh-CN" sz="2800" b="1" dirty="0">
                <a:solidFill>
                  <a:srgbClr val="FFFF00"/>
                </a:solidFill>
              </a:rPr>
              <a:t>9</a:t>
            </a:r>
            <a:r>
              <a:rPr lang="zh-CN" altLang="en-US" sz="2800" b="1" dirty="0">
                <a:solidFill>
                  <a:srgbClr val="FFFF00"/>
                </a:solidFill>
              </a:rPr>
              <a:t>）三人行，皆为我师。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10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FF00"/>
                </a:solidFill>
              </a:rPr>
              <a:t>用心做事，事事成功。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11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）多做事、用心做事、长期坚持。</a:t>
            </a:r>
            <a:endParaRPr lang="zh-CN" altLang="en-US" sz="2800" b="1" dirty="0">
              <a:solidFill>
                <a:srgbClr val="FFFF00"/>
              </a:solidFill>
              <a:sym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12</a:t>
            </a:r>
            <a:r>
              <a:rPr lang="zh-CN" altLang="en-US" sz="2800" b="1" dirty="0">
                <a:solidFill>
                  <a:srgbClr val="FFFF00"/>
                </a:solidFill>
              </a:rPr>
              <a:t>）长期坚持办好简单的事，就是不简单；长期坚持办好容易的事，就是不容易。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13</a:t>
            </a:r>
            <a:r>
              <a:rPr lang="zh-CN" altLang="en-US" sz="2800" b="1" dirty="0">
                <a:solidFill>
                  <a:srgbClr val="FFFF00"/>
                </a:solidFill>
              </a:rPr>
              <a:t>）用心追求，持之以恒，灵感就会光临，智慧的火花就会在脑海里闪烁。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14</a:t>
            </a:r>
            <a:r>
              <a:rPr lang="zh-CN" altLang="en-US" sz="2800" b="1" dirty="0">
                <a:solidFill>
                  <a:srgbClr val="FFFF00"/>
                </a:solidFill>
              </a:rPr>
              <a:t>）意愿百分百，方法无限多，成果大与小，关键在于自我。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15</a:t>
            </a:r>
            <a:r>
              <a:rPr lang="zh-CN" altLang="en-US" sz="2800" b="1" dirty="0">
                <a:solidFill>
                  <a:srgbClr val="FFFF00"/>
                </a:solidFill>
              </a:rPr>
              <a:t>）先死后生，发扬敢死队精神来完成自己的目标任务。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0243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3"/>
          <p:cNvSpPr/>
          <p:nvPr>
            <p:ph idx="1"/>
          </p:nvPr>
        </p:nvSpPr>
        <p:spPr>
          <a:xfrm>
            <a:off x="3287713" y="836613"/>
            <a:ext cx="7580312" cy="5281612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16</a:t>
            </a:r>
            <a:r>
              <a:rPr lang="zh-CN" altLang="en-US" sz="2800" b="1" dirty="0">
                <a:solidFill>
                  <a:srgbClr val="FFFF00"/>
                </a:solidFill>
              </a:rPr>
              <a:t>）当好经营自我人生的总经理。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17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）</a:t>
            </a:r>
            <a:r>
              <a:rPr lang="zh-CN" altLang="en-US" sz="2800" b="1" dirty="0">
                <a:solidFill>
                  <a:srgbClr val="FFFF00"/>
                </a:solidFill>
              </a:rPr>
              <a:t>目标就是力量，信心就是力量。 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18</a:t>
            </a:r>
            <a:r>
              <a:rPr lang="zh-CN" altLang="en-US" sz="2800" b="1" dirty="0">
                <a:solidFill>
                  <a:srgbClr val="FFFF00"/>
                </a:solidFill>
                <a:sym typeface="宋体" panose="02010600030101010101" pitchFamily="2" charset="-122"/>
              </a:rPr>
              <a:t>）有效果比有道理更重要。</a:t>
            </a:r>
            <a:endParaRPr lang="zh-CN" altLang="en-US" sz="2800" b="1" dirty="0">
              <a:solidFill>
                <a:srgbClr val="FFFF00"/>
              </a:solidFill>
              <a:sym typeface="宋体" panose="02010600030101010101" pitchFamily="2" charset="-122"/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19</a:t>
            </a:r>
            <a:r>
              <a:rPr lang="zh-CN" altLang="en-US" sz="2800" b="1" dirty="0">
                <a:solidFill>
                  <a:srgbClr val="FFFF00"/>
                </a:solidFill>
              </a:rPr>
              <a:t>）干别人不敢干、不想干的事，干别人不相信能成功的事。</a:t>
            </a:r>
            <a:endParaRPr lang="zh-CN" altLang="en-US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20</a:t>
            </a:r>
            <a:r>
              <a:rPr lang="zh-CN" altLang="en-US" sz="2800" b="1" dirty="0">
                <a:solidFill>
                  <a:srgbClr val="FFFF00"/>
                </a:solidFill>
              </a:rPr>
              <a:t>）精彩的人生，从平凡开始；精彩的人生，在于战胜自我。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21</a:t>
            </a:r>
            <a:r>
              <a:rPr lang="zh-CN" altLang="en-US" sz="2800" b="1" dirty="0">
                <a:solidFill>
                  <a:srgbClr val="FFFF00"/>
                </a:solidFill>
              </a:rPr>
              <a:t>）从今天做起，从我做起，不怨天，不尤人。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altLang="zh-CN" sz="2800" b="1" dirty="0">
                <a:solidFill>
                  <a:srgbClr val="FFFF00"/>
                </a:solidFill>
              </a:rPr>
              <a:t> </a:t>
            </a: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22</a:t>
            </a:r>
            <a:r>
              <a:rPr lang="zh-CN" altLang="en-US" sz="2800" b="1" dirty="0">
                <a:solidFill>
                  <a:srgbClr val="FFFF00"/>
                </a:solidFill>
              </a:rPr>
              <a:t>）自己不高兴干的事，就是困难；自己高兴干的事，就是不困难。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1267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3"/>
          <p:cNvSpPr/>
          <p:nvPr>
            <p:ph idx="1"/>
          </p:nvPr>
        </p:nvSpPr>
        <p:spPr>
          <a:xfrm>
            <a:off x="3503613" y="914400"/>
            <a:ext cx="7142162" cy="5876925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23</a:t>
            </a:r>
            <a:r>
              <a:rPr lang="zh-CN" altLang="en-US" sz="2800" b="1" dirty="0">
                <a:solidFill>
                  <a:srgbClr val="FFFF00"/>
                </a:solidFill>
              </a:rPr>
              <a:t>）自己是解决自己困难的专家。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24</a:t>
            </a:r>
            <a:r>
              <a:rPr lang="zh-CN" altLang="en-US" sz="2800" b="1" dirty="0">
                <a:solidFill>
                  <a:srgbClr val="FFFF00"/>
                </a:solidFill>
              </a:rPr>
              <a:t>）想象困难总是大，行动方知排万难。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</a:t>
            </a:r>
            <a:r>
              <a:rPr lang="en-US" altLang="zh-CN" sz="2800" b="1" dirty="0">
                <a:solidFill>
                  <a:srgbClr val="FFFF00"/>
                </a:solidFill>
              </a:rPr>
              <a:t>25</a:t>
            </a:r>
            <a:r>
              <a:rPr lang="zh-CN" altLang="en-US" sz="2800" b="1" dirty="0">
                <a:solidFill>
                  <a:srgbClr val="FFFF00"/>
                </a:solidFill>
              </a:rPr>
              <a:t>）带着问题来，带着办法来。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（26）成功者，找办法；失败者，找理由。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（27）拥有激情，拥有成功。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（28）六成把握就行动。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（29）我的工作我做主，我的承诺我兑现。</a:t>
            </a:r>
            <a:endParaRPr lang="zh-CN" altLang="en-US" sz="2800" b="1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zh-CN" altLang="en-US" sz="2800" b="1" dirty="0">
                <a:solidFill>
                  <a:srgbClr val="FFFF00"/>
                </a:solidFill>
              </a:rPr>
              <a:t>（30）一切改变都从自己开始。</a:t>
            </a:r>
            <a:endParaRPr lang="zh-CN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2291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4224338" y="981075"/>
            <a:ext cx="5672137" cy="4894263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r>
              <a:rPr lang="zh-CN" altLang="en-US" b="1" dirty="0">
                <a:solidFill>
                  <a:srgbClr val="FFFF00"/>
                </a:solidFill>
              </a:rPr>
              <a:t>三人行，皆为我师</a:t>
            </a:r>
            <a:endParaRPr lang="en-US" altLang="zh-CN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FF00"/>
                </a:solidFill>
              </a:rPr>
              <a:t>     </a:t>
            </a:r>
            <a:r>
              <a:rPr lang="zh-CN" altLang="en-US" dirty="0">
                <a:solidFill>
                  <a:srgbClr val="FFFF00"/>
                </a:solidFill>
              </a:rPr>
              <a:t>每个人身上都有优点，我们可以把身边的人当作自己的老师来欣赏，学习他们的优点、美德；每个人身上也有缺点，我们可以从他们身上得到一种借鉴，预防出现和他们一样的缺点，这也是一种学习。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13315" name="图片 9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669588" y="914400"/>
            <a:ext cx="1044575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  <p:tag name="KSO_WM_UNIT_PLACING_PICTURE_USER_VIEWPORT" val="{&quot;height&quot;:5185,&quot;width&quot;:6076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commondata" val="eyJoZGlkIjoiZmM5YTc5ZDNkMDBkNThiZTU3OGQ3ODJhYjAzMGQzZj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defRPr kumimoji="0" lang="zh-CN" sz="1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WPS 演示</Application>
  <PresentationFormat>自定义</PresentationFormat>
  <Paragraphs>302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Arial</vt:lpstr>
      <vt:lpstr>宋体</vt:lpstr>
      <vt:lpstr>Wingdings</vt:lpstr>
      <vt:lpstr>华文中宋</vt:lpstr>
      <vt:lpstr>Wingdings</vt:lpstr>
      <vt:lpstr>华文新魏</vt:lpstr>
      <vt:lpstr>微软雅黑</vt:lpstr>
      <vt:lpstr>Arial Unicode MS</vt:lpstr>
      <vt:lpstr>Times New Roman</vt:lpstr>
      <vt:lpstr>默认设计模板</vt:lpstr>
      <vt:lpstr>1_默认设计模板</vt:lpstr>
      <vt:lpstr>成功心态万事成</vt:lpstr>
      <vt:lpstr>1、成功心态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怎样才能快速由生到熟到巧到精，做到神奇做事的效果？ </vt:lpstr>
      <vt:lpstr>PowerPoint 演示文稿</vt:lpstr>
      <vt:lpstr>2.1 企业文化 </vt:lpstr>
      <vt:lpstr>PowerPoint 演示文稿</vt:lpstr>
      <vt:lpstr>PowerPoint 演示文稿</vt:lpstr>
      <vt:lpstr>PowerPoint 演示文稿</vt:lpstr>
      <vt:lpstr>PowerPoint 演示文稿</vt:lpstr>
      <vt:lpstr>     PLAN(计划)     ACTION(修正)                 DO(执行)        CHECK(检查)  </vt:lpstr>
      <vt:lpstr>PowerPoint 演示文稿</vt:lpstr>
      <vt:lpstr>PowerPoint 演示文稿</vt:lpstr>
      <vt:lpstr>PowerPoint 演示文稿</vt:lpstr>
      <vt:lpstr>PowerPoint 演示文稿</vt:lpstr>
      <vt:lpstr>完成目标任务两大要素</vt:lpstr>
      <vt:lpstr>PowerPoint 演示文稿</vt:lpstr>
      <vt:lpstr>PowerPoint 演示文稿</vt:lpstr>
      <vt:lpstr>PowerPoint 演示文稿</vt:lpstr>
      <vt:lpstr>PowerPoint 演示文稿</vt:lpstr>
      <vt:lpstr>3.2 管理制度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2007年光友新品推广策略</dc:title>
  <dc:creator>微软用户</dc:creator>
  <cp:lastModifiedBy>Administrator</cp:lastModifiedBy>
  <cp:revision>1176</cp:revision>
  <dcterms:created xsi:type="dcterms:W3CDTF">2006-12-09T08:56:00Z</dcterms:created>
  <dcterms:modified xsi:type="dcterms:W3CDTF">2024-07-24T06:49:07Z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ICV">
    <vt:lpwstr>3E7E39EC7E264AA3AD0D0E481BF5ECC5_13</vt:lpwstr>
  </property>
</Properties>
</file>